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691800" cx="151193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A0DF45-5816-47EA-B53B-4A861EAE3648}">
  <a:tblStyle styleId="{DBA0DF45-5816-47EA-B53B-4A861EAE364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AF12491-233C-4978-AFC1-8984A8E73B25}"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2B1C9E6-13A3-4241-88D5-78C48A693061}"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4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9: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391f0c27a3_0_49:notes"/>
          <p:cNvSpPr/>
          <p:nvPr>
            <p:ph idx="2" type="sldImg"/>
          </p:nvPr>
        </p:nvSpPr>
        <p:spPr>
          <a:xfrm>
            <a:off x="1004888" y="685800"/>
            <a:ext cx="4849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3391f0c27a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TLE 1: 0-6m</a:t>
            </a:r>
            <a:endParaRPr/>
          </a:p>
          <a:p>
            <a:pPr indent="0" lvl="0" marL="0" rtl="0" algn="l">
              <a:lnSpc>
                <a:spcPct val="100000"/>
              </a:lnSpc>
              <a:spcBef>
                <a:spcPts val="0"/>
              </a:spcBef>
              <a:spcAft>
                <a:spcPts val="0"/>
              </a:spcAft>
              <a:buSzPts val="1100"/>
              <a:buNone/>
            </a:pPr>
            <a:r>
              <a:rPr lang="no-NO"/>
              <a:t>TLE 2:7-15m</a:t>
            </a:r>
            <a:endParaRPr/>
          </a:p>
          <a:p>
            <a:pPr indent="0" lvl="0" marL="0" rtl="0" algn="l">
              <a:lnSpc>
                <a:spcPct val="100000"/>
              </a:lnSpc>
              <a:spcBef>
                <a:spcPts val="0"/>
              </a:spcBef>
              <a:spcAft>
                <a:spcPts val="0"/>
              </a:spcAft>
              <a:buSzPts val="1100"/>
              <a:buNone/>
            </a:pPr>
            <a:r>
              <a:rPr lang="no-NO"/>
              <a:t>TLE 3:16-30m</a:t>
            </a:r>
            <a:endParaRPr/>
          </a:p>
          <a:p>
            <a:pPr indent="0" lvl="0" marL="0" rtl="0" algn="l">
              <a:lnSpc>
                <a:spcPct val="100000"/>
              </a:lnSpc>
              <a:spcBef>
                <a:spcPts val="0"/>
              </a:spcBef>
              <a:spcAft>
                <a:spcPts val="0"/>
              </a:spcAft>
              <a:buSzPts val="1100"/>
              <a:buNone/>
            </a:pPr>
            <a:r>
              <a:rPr lang="no-NO"/>
              <a:t>TLE 4:31-91m</a:t>
            </a:r>
            <a:endParaRPr/>
          </a:p>
          <a:p>
            <a:pPr indent="0" lvl="0" marL="0" rtl="0" algn="l">
              <a:lnSpc>
                <a:spcPct val="100000"/>
              </a:lnSpc>
              <a:spcBef>
                <a:spcPts val="0"/>
              </a:spcBef>
              <a:spcAft>
                <a:spcPts val="0"/>
              </a:spcAft>
              <a:buSzPts val="1100"/>
              <a:buNone/>
            </a:pPr>
            <a:r>
              <a:rPr lang="no-NO"/>
              <a:t>TLE 5:92-305</a:t>
            </a:r>
            <a:endParaRPr/>
          </a:p>
          <a:p>
            <a:pPr indent="0" lvl="0" marL="0" rtl="0" algn="l">
              <a:lnSpc>
                <a:spcPct val="100000"/>
              </a:lnSpc>
              <a:spcBef>
                <a:spcPts val="0"/>
              </a:spcBef>
              <a:spcAft>
                <a:spcPts val="0"/>
              </a:spcAft>
              <a:buSzPts val="1100"/>
              <a:buNone/>
            </a:pPr>
            <a:r>
              <a:rPr lang="no-NO"/>
              <a:t>TLE 6: &gt;305m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Warhead: 500Ibs, 1000Ibs, 2000Ibs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CDE 1: No restriction</a:t>
            </a:r>
            <a:endParaRPr/>
          </a:p>
          <a:p>
            <a:pPr indent="0" lvl="0" marL="0" rtl="0" algn="l">
              <a:lnSpc>
                <a:spcPct val="100000"/>
              </a:lnSpc>
              <a:spcBef>
                <a:spcPts val="0"/>
              </a:spcBef>
              <a:spcAft>
                <a:spcPts val="0"/>
              </a:spcAft>
              <a:buSzPts val="1100"/>
              <a:buNone/>
            </a:pPr>
            <a:r>
              <a:rPr lang="no-NO"/>
              <a:t>CDE 2: Unitary warhead only (no cluster munition), and FAH restrictions to minimize collateral damage</a:t>
            </a:r>
            <a:endParaRPr/>
          </a:p>
          <a:p>
            <a:pPr indent="0" lvl="0" marL="0" rtl="0" algn="l">
              <a:lnSpc>
                <a:spcPct val="100000"/>
              </a:lnSpc>
              <a:spcBef>
                <a:spcPts val="0"/>
              </a:spcBef>
              <a:spcAft>
                <a:spcPts val="0"/>
              </a:spcAft>
              <a:buSzPts val="1100"/>
              <a:buNone/>
            </a:pPr>
            <a:r>
              <a:rPr lang="no-NO"/>
              <a:t>CDE 3: PGM, unitary</a:t>
            </a:r>
            <a:endParaRPr/>
          </a:p>
          <a:p>
            <a:pPr indent="0" lvl="0" marL="0" rtl="0" algn="l">
              <a:lnSpc>
                <a:spcPct val="100000"/>
              </a:lnSpc>
              <a:spcBef>
                <a:spcPts val="0"/>
              </a:spcBef>
              <a:spcAft>
                <a:spcPts val="0"/>
              </a:spcAft>
              <a:buSzPts val="1100"/>
              <a:buNone/>
            </a:pPr>
            <a:r>
              <a:rPr lang="no-NO"/>
              <a:t>CDE 4: Weaponeering (Fuze setting, FAH, smallest possible bomb)</a:t>
            </a:r>
            <a:endParaRPr/>
          </a:p>
          <a:p>
            <a:pPr indent="0" lvl="0" marL="0" rtl="0" algn="l">
              <a:lnSpc>
                <a:spcPct val="100000"/>
              </a:lnSpc>
              <a:spcBef>
                <a:spcPts val="0"/>
              </a:spcBef>
              <a:spcAft>
                <a:spcPts val="0"/>
              </a:spcAft>
              <a:buSzPts val="1100"/>
              <a:buNone/>
            </a:pPr>
            <a:r>
              <a:rPr lang="no-NO"/>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no-NO"/>
              <a:t>Location Example: 247˚/ 680ft from DPI 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15423" y="1547778"/>
            <a:ext cx="14089200" cy="42669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11" name="Google Shape;11;p2"/>
          <p:cNvSpPr txBox="1"/>
          <p:nvPr>
            <p:ph idx="1" type="subTitle"/>
          </p:nvPr>
        </p:nvSpPr>
        <p:spPr>
          <a:xfrm>
            <a:off x="515409" y="5891409"/>
            <a:ext cx="14089200" cy="16476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2" name="Google Shape;12;p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515409" y="2299346"/>
            <a:ext cx="14089200" cy="40815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p:nvPr>
            <p:ph idx="1" type="body"/>
          </p:nvPr>
        </p:nvSpPr>
        <p:spPr>
          <a:xfrm>
            <a:off x="515409" y="6552657"/>
            <a:ext cx="14089200" cy="2703900"/>
          </a:xfrm>
          <a:prstGeom prst="rect">
            <a:avLst/>
          </a:prstGeom>
          <a:noFill/>
          <a:ln>
            <a:noFill/>
          </a:ln>
        </p:spPr>
        <p:txBody>
          <a:bodyPr anchorCtr="0" anchor="t" bIns="164125" lIns="164125" spcFirstLastPara="1" rIns="164125" wrap="square" tIns="164125">
            <a:normAutofit/>
          </a:bodyPr>
          <a:lstStyle>
            <a:lvl1pPr indent="-431800" lvl="0" marL="457200" algn="ctr">
              <a:lnSpc>
                <a:spcPct val="115000"/>
              </a:lnSpc>
              <a:spcBef>
                <a:spcPts val="0"/>
              </a:spcBef>
              <a:spcAft>
                <a:spcPts val="0"/>
              </a:spcAft>
              <a:buSzPts val="3200"/>
              <a:buChar char="●"/>
              <a:defRPr/>
            </a:lvl1pPr>
            <a:lvl2pPr indent="-387350" lvl="1" marL="914400" algn="ctr">
              <a:lnSpc>
                <a:spcPct val="115000"/>
              </a:lnSpc>
              <a:spcBef>
                <a:spcPts val="0"/>
              </a:spcBef>
              <a:spcAft>
                <a:spcPts val="0"/>
              </a:spcAft>
              <a:buSzPts val="2500"/>
              <a:buChar char="○"/>
              <a:defRPr/>
            </a:lvl2pPr>
            <a:lvl3pPr indent="-387350" lvl="2" marL="1371600" algn="ctr">
              <a:lnSpc>
                <a:spcPct val="115000"/>
              </a:lnSpc>
              <a:spcBef>
                <a:spcPts val="0"/>
              </a:spcBef>
              <a:spcAft>
                <a:spcPts val="0"/>
              </a:spcAft>
              <a:buSzPts val="2500"/>
              <a:buChar char="■"/>
              <a:defRPr/>
            </a:lvl3pPr>
            <a:lvl4pPr indent="-387350" lvl="3" marL="1828800" algn="ctr">
              <a:lnSpc>
                <a:spcPct val="115000"/>
              </a:lnSpc>
              <a:spcBef>
                <a:spcPts val="0"/>
              </a:spcBef>
              <a:spcAft>
                <a:spcPts val="0"/>
              </a:spcAft>
              <a:buSzPts val="2500"/>
              <a:buChar char="●"/>
              <a:defRPr/>
            </a:lvl4pPr>
            <a:lvl5pPr indent="-387350" lvl="4" marL="2286000" algn="ctr">
              <a:lnSpc>
                <a:spcPct val="115000"/>
              </a:lnSpc>
              <a:spcBef>
                <a:spcPts val="0"/>
              </a:spcBef>
              <a:spcAft>
                <a:spcPts val="0"/>
              </a:spcAft>
              <a:buSzPts val="2500"/>
              <a:buChar char="○"/>
              <a:defRPr/>
            </a:lvl5pPr>
            <a:lvl6pPr indent="-387350" lvl="5" marL="2743200" algn="ctr">
              <a:lnSpc>
                <a:spcPct val="115000"/>
              </a:lnSpc>
              <a:spcBef>
                <a:spcPts val="0"/>
              </a:spcBef>
              <a:spcAft>
                <a:spcPts val="0"/>
              </a:spcAft>
              <a:buSzPts val="2500"/>
              <a:buChar char="■"/>
              <a:defRPr/>
            </a:lvl6pPr>
            <a:lvl7pPr indent="-387350" lvl="6" marL="3200400" algn="ctr">
              <a:lnSpc>
                <a:spcPct val="115000"/>
              </a:lnSpc>
              <a:spcBef>
                <a:spcPts val="0"/>
              </a:spcBef>
              <a:spcAft>
                <a:spcPts val="0"/>
              </a:spcAft>
              <a:buSzPts val="2500"/>
              <a:buChar char="●"/>
              <a:defRPr/>
            </a:lvl7pPr>
            <a:lvl8pPr indent="-387350" lvl="7" marL="3657600" algn="ctr">
              <a:lnSpc>
                <a:spcPct val="115000"/>
              </a:lnSpc>
              <a:spcBef>
                <a:spcPts val="0"/>
              </a:spcBef>
              <a:spcAft>
                <a:spcPts val="0"/>
              </a:spcAft>
              <a:buSzPts val="2500"/>
              <a:buChar char="○"/>
              <a:defRPr/>
            </a:lvl8pPr>
            <a:lvl9pPr indent="-387350" lvl="8" marL="4114800" algn="ctr">
              <a:lnSpc>
                <a:spcPct val="115000"/>
              </a:lnSpc>
              <a:spcBef>
                <a:spcPts val="0"/>
              </a:spcBef>
              <a:spcAft>
                <a:spcPts val="0"/>
              </a:spcAft>
              <a:buSzPts val="2500"/>
              <a:buChar char="■"/>
              <a:defRPr/>
            </a:lvl9pPr>
          </a:lstStyle>
          <a:p/>
        </p:txBody>
      </p:sp>
      <p:sp>
        <p:nvSpPr>
          <p:cNvPr id="47" name="Google Shape;47;p1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15" name="Google Shape;15;p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18" name="Google Shape;18;p4"/>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19" name="Google Shape;19;p4"/>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2" name="Google Shape;22;p5"/>
          <p:cNvSpPr txBox="1"/>
          <p:nvPr>
            <p:ph idx="1" type="body"/>
          </p:nvPr>
        </p:nvSpPr>
        <p:spPr>
          <a:xfrm>
            <a:off x="515409"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3" name="Google Shape;23;p5"/>
          <p:cNvSpPr txBox="1"/>
          <p:nvPr>
            <p:ph idx="2" type="body"/>
          </p:nvPr>
        </p:nvSpPr>
        <p:spPr>
          <a:xfrm>
            <a:off x="7990583"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4" name="Google Shape;24;p5"/>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7" name="Google Shape;27;p6"/>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515409" y="1154948"/>
            <a:ext cx="4643100" cy="1570800"/>
          </a:xfrm>
          <a:prstGeom prst="rect">
            <a:avLst/>
          </a:prstGeom>
          <a:noFill/>
          <a:ln>
            <a:noFill/>
          </a:ln>
        </p:spPr>
        <p:txBody>
          <a:bodyPr anchorCtr="0" anchor="b" bIns="164125" lIns="164125" spcFirstLastPara="1" rIns="164125" wrap="square" tIns="164125">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p:txBody>
      </p:sp>
      <p:sp>
        <p:nvSpPr>
          <p:cNvPr id="30" name="Google Shape;30;p7"/>
          <p:cNvSpPr txBox="1"/>
          <p:nvPr>
            <p:ph idx="1" type="body"/>
          </p:nvPr>
        </p:nvSpPr>
        <p:spPr>
          <a:xfrm>
            <a:off x="515409" y="2888617"/>
            <a:ext cx="4643100" cy="6609000"/>
          </a:xfrm>
          <a:prstGeom prst="rect">
            <a:avLst/>
          </a:prstGeom>
          <a:noFill/>
          <a:ln>
            <a:noFill/>
          </a:ln>
        </p:spPr>
        <p:txBody>
          <a:bodyPr anchorCtr="0" anchor="t" bIns="164125" lIns="164125" spcFirstLastPara="1" rIns="164125" wrap="square" tIns="164125">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31" name="Google Shape;31;p7"/>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810650" y="935745"/>
            <a:ext cx="10529400" cy="8503800"/>
          </a:xfrm>
          <a:prstGeom prst="rect">
            <a:avLst/>
          </a:prstGeom>
          <a:noFill/>
          <a:ln>
            <a:noFill/>
          </a:ln>
        </p:spPr>
        <p:txBody>
          <a:bodyPr anchorCtr="0" anchor="ctr" bIns="164125" lIns="164125" spcFirstLastPara="1" rIns="164125" wrap="square" tIns="164125">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p:txBody>
      </p:sp>
      <p:sp>
        <p:nvSpPr>
          <p:cNvPr id="34" name="Google Shape;34;p8"/>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anchorCtr="0" anchor="ctr" bIns="164125" lIns="164125" spcFirstLastPara="1" rIns="164125" wrap="square" tIns="164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439016" y="2563450"/>
            <a:ext cx="6688800" cy="30813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38" name="Google Shape;38;p9"/>
          <p:cNvSpPr txBox="1"/>
          <p:nvPr>
            <p:ph idx="1" type="subTitle"/>
          </p:nvPr>
        </p:nvSpPr>
        <p:spPr>
          <a:xfrm>
            <a:off x="439016" y="5826865"/>
            <a:ext cx="6688800" cy="25674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p9"/>
          <p:cNvSpPr txBox="1"/>
          <p:nvPr>
            <p:ph idx="2" type="body"/>
          </p:nvPr>
        </p:nvSpPr>
        <p:spPr>
          <a:xfrm>
            <a:off x="8167677" y="1505164"/>
            <a:ext cx="6344700" cy="7681200"/>
          </a:xfrm>
          <a:prstGeom prst="rect">
            <a:avLst/>
          </a:prstGeom>
          <a:noFill/>
          <a:ln>
            <a:noFill/>
          </a:ln>
        </p:spPr>
        <p:txBody>
          <a:bodyPr anchorCtr="0" anchor="ctr"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40" name="Google Shape;40;p9"/>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515409" y="8794266"/>
            <a:ext cx="9919200" cy="1257900"/>
          </a:xfrm>
          <a:prstGeom prst="rect">
            <a:avLst/>
          </a:prstGeom>
          <a:noFill/>
          <a:ln>
            <a:noFill/>
          </a:ln>
        </p:spPr>
        <p:txBody>
          <a:bodyPr anchorCtr="0" anchor="ctr" bIns="164125" lIns="164125" spcFirstLastPara="1" rIns="164125" wrap="square" tIns="164125">
            <a:normAutofit/>
          </a:bodyPr>
          <a:lstStyle>
            <a:lvl1pPr indent="-228600" lvl="0" marL="457200" algn="l">
              <a:lnSpc>
                <a:spcPct val="100000"/>
              </a:lnSpc>
              <a:spcBef>
                <a:spcPts val="0"/>
              </a:spcBef>
              <a:spcAft>
                <a:spcPts val="0"/>
              </a:spcAft>
              <a:buSzPts val="3200"/>
              <a:buNone/>
              <a:defRPr/>
            </a:lvl1pPr>
          </a:lstStyle>
          <a:p/>
        </p:txBody>
      </p:sp>
      <p:sp>
        <p:nvSpPr>
          <p:cNvPr id="43" name="Google Shape;43;p10"/>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marR="0" rtl="0" algn="l">
              <a:lnSpc>
                <a:spcPct val="115000"/>
              </a:lnSpc>
              <a:spcBef>
                <a:spcPts val="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387350" lvl="1" marL="914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2pPr>
            <a:lvl3pPr indent="-387350" lvl="2" marL="1371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3pPr>
            <a:lvl4pPr indent="-387350" lvl="3" marL="1828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4pPr>
            <a:lvl5pPr indent="-387350" lvl="4" marL="22860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5pPr>
            <a:lvl6pPr indent="-387350" lvl="5" marL="2743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6pPr>
            <a:lvl7pPr indent="-387350" lvl="6" marL="3200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7pPr>
            <a:lvl8pPr indent="-387350" lvl="7" marL="3657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8pPr>
            <a:lvl9pPr indent="-387350" lvl="8" marL="4114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482600" y="2861100"/>
            <a:ext cx="12154800" cy="4969800"/>
          </a:xfrm>
          <a:prstGeom prst="rect">
            <a:avLst/>
          </a:prstGeom>
          <a:solidFill>
            <a:schemeClr val="lt1"/>
          </a:solidFill>
          <a:ln cap="flat" cmpd="sng" w="76200">
            <a:solidFill>
              <a:schemeClr val="dk1"/>
            </a:solidFill>
            <a:prstDash val="solid"/>
            <a:round/>
            <a:headEnd len="sm" w="sm" type="none"/>
            <a:tailEnd len="sm" w="sm" type="none"/>
          </a:ln>
          <a:effectLst>
            <a:outerShdw blurRad="57150" rotWithShape="0" algn="bl" dir="2700000" dist="285750">
              <a:srgbClr val="000000">
                <a:alpha val="49803"/>
              </a:srgbClr>
            </a:outerShdw>
          </a:effectLst>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9300"/>
              <a:buNone/>
            </a:pPr>
            <a:r>
              <a:rPr b="1" lang="no-NO" sz="6000"/>
              <a:t>TARGET FOLDER</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SRNTGT052</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Novyy Most Bridge</a:t>
            </a:r>
            <a:r>
              <a:rPr lang="no-NO" sz="4000"/>
              <a:t>, SRN</a:t>
            </a:r>
            <a:endParaRPr sz="4000"/>
          </a:p>
        </p:txBody>
      </p:sp>
      <p:sp>
        <p:nvSpPr>
          <p:cNvPr id="55" name="Google Shape;55;p13"/>
          <p:cNvSpPr txBox="1"/>
          <p:nvPr/>
        </p:nvSpPr>
        <p:spPr>
          <a:xfrm>
            <a:off x="5966700" y="99017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 REL TO CJTF-23</a:t>
            </a:r>
            <a:endParaRPr/>
          </a:p>
        </p:txBody>
      </p:sp>
      <p:pic>
        <p:nvPicPr>
          <p:cNvPr descr="D:\GIT PROJECTS\OPAT-background\Virtual Intelligence Service only logo.PNG" id="57" name="Google Shape;57;p13"/>
          <p:cNvPicPr preferRelativeResize="0"/>
          <p:nvPr/>
        </p:nvPicPr>
        <p:blipFill rotWithShape="1">
          <a:blip r:embed="rId3">
            <a:alphaModFix/>
          </a:blip>
          <a:srcRect b="0" l="0" r="0" t="0"/>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 name="Shape 280"/>
        <p:cNvGrpSpPr/>
        <p:nvPr/>
      </p:nvGrpSpPr>
      <p:grpSpPr>
        <a:xfrm>
          <a:off x="0" y="0"/>
          <a:ext cx="0" cy="0"/>
          <a:chOff x="0" y="0"/>
          <a:chExt cx="0" cy="0"/>
        </a:xfrm>
      </p:grpSpPr>
      <p:sp>
        <p:nvSpPr>
          <p:cNvPr id="281" name="Google Shape;281;p22"/>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6500"/>
              <a:buNone/>
            </a:pPr>
            <a:r>
              <a:rPr lang="no-NO"/>
              <a:t>BAKCUP SLIDES AFTER THIS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23"/>
          <p:cNvSpPr/>
          <p:nvPr/>
        </p:nvSpPr>
        <p:spPr>
          <a:xfrm rot="6727683">
            <a:off x="6891639" y="6806410"/>
            <a:ext cx="768520" cy="955517"/>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p23"/>
          <p:cNvSpPr/>
          <p:nvPr/>
        </p:nvSpPr>
        <p:spPr>
          <a:xfrm>
            <a:off x="5824730" y="5599900"/>
            <a:ext cx="2249631" cy="2196996"/>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23"/>
          <p:cNvSpPr/>
          <p:nvPr/>
        </p:nvSpPr>
        <p:spPr>
          <a:xfrm rot="-8527323">
            <a:off x="5215054" y="5130113"/>
            <a:ext cx="768569" cy="95546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89" name="Google Shape;289;p23"/>
          <p:cNvGrpSpPr/>
          <p:nvPr/>
        </p:nvGrpSpPr>
        <p:grpSpPr>
          <a:xfrm>
            <a:off x="2875975" y="3530000"/>
            <a:ext cx="2533050" cy="1733100"/>
            <a:chOff x="4206025" y="5185225"/>
            <a:chExt cx="2533050" cy="1733100"/>
          </a:xfrm>
        </p:grpSpPr>
        <p:sp>
          <p:nvSpPr>
            <p:cNvPr id="290" name="Google Shape;290;p23"/>
            <p:cNvSpPr txBox="1"/>
            <p:nvPr/>
          </p:nvSpPr>
          <p:spPr>
            <a:xfrm>
              <a:off x="4206025" y="51852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291" name="Google Shape;291;p23"/>
            <p:cNvCxnSpPr>
              <a:stCxn id="290" idx="2"/>
            </p:cNvCxnSpPr>
            <p:nvPr/>
          </p:nvCxnSpPr>
          <p:spPr>
            <a:xfrm>
              <a:off x="5269375" y="5687425"/>
              <a:ext cx="1469700" cy="1230900"/>
            </a:xfrm>
            <a:prstGeom prst="straightConnector1">
              <a:avLst/>
            </a:prstGeom>
            <a:noFill/>
            <a:ln cap="flat" cmpd="sng" w="19050">
              <a:solidFill>
                <a:srgbClr val="000000"/>
              </a:solidFill>
              <a:prstDash val="solid"/>
              <a:round/>
              <a:headEnd len="sm" w="sm" type="none"/>
              <a:tailEnd len="sm" w="sm" type="none"/>
            </a:ln>
          </p:spPr>
        </p:cxnSp>
      </p:grpSp>
      <p:grpSp>
        <p:nvGrpSpPr>
          <p:cNvPr id="292" name="Google Shape;292;p23"/>
          <p:cNvGrpSpPr/>
          <p:nvPr/>
        </p:nvGrpSpPr>
        <p:grpSpPr>
          <a:xfrm>
            <a:off x="2984625" y="7317825"/>
            <a:ext cx="3765900" cy="502200"/>
            <a:chOff x="4162275" y="4096250"/>
            <a:chExt cx="3765900" cy="502200"/>
          </a:xfrm>
        </p:grpSpPr>
        <p:sp>
          <p:nvSpPr>
            <p:cNvPr id="293" name="Google Shape;293;p23"/>
            <p:cNvSpPr txBox="1"/>
            <p:nvPr/>
          </p:nvSpPr>
          <p:spPr>
            <a:xfrm>
              <a:off x="4162275" y="4096250"/>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294" name="Google Shape;294;p23"/>
            <p:cNvCxnSpPr>
              <a:stCxn id="293" idx="3"/>
            </p:cNvCxnSpPr>
            <p:nvPr/>
          </p:nvCxnSpPr>
          <p:spPr>
            <a:xfrm flipH="1" rot="10800000">
              <a:off x="6288975" y="4231250"/>
              <a:ext cx="1639200" cy="116100"/>
            </a:xfrm>
            <a:prstGeom prst="straightConnector1">
              <a:avLst/>
            </a:prstGeom>
            <a:noFill/>
            <a:ln cap="flat" cmpd="sng" w="19050">
              <a:solidFill>
                <a:srgbClr val="000000"/>
              </a:solidFill>
              <a:prstDash val="solid"/>
              <a:round/>
              <a:headEnd len="sm" w="sm" type="none"/>
              <a:tailEnd len="sm" w="sm" type="none"/>
            </a:ln>
          </p:spPr>
        </p:cxnSp>
      </p:grpSp>
      <p:sp>
        <p:nvSpPr>
          <p:cNvPr id="295" name="Google Shape;295;p23"/>
          <p:cNvSpPr txBox="1"/>
          <p:nvPr/>
        </p:nvSpPr>
        <p:spPr>
          <a:xfrm>
            <a:off x="1193275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INSTALLATION OUTLINE</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FACILITY OUTLINE</a:t>
            </a:r>
            <a:endParaRPr b="1" i="0" sz="1400" u="none" cap="none" strike="noStrike">
              <a:solidFill>
                <a:srgbClr val="000000"/>
              </a:solidFill>
              <a:latin typeface="Arial"/>
              <a:ea typeface="Arial"/>
              <a:cs typeface="Arial"/>
              <a:sym typeface="Arial"/>
            </a:endParaRPr>
          </a:p>
        </p:txBody>
      </p:sp>
      <p:cxnSp>
        <p:nvCxnSpPr>
          <p:cNvPr id="296" name="Google Shape;296;p23"/>
          <p:cNvCxnSpPr/>
          <p:nvPr/>
        </p:nvCxnSpPr>
        <p:spPr>
          <a:xfrm>
            <a:off x="12038150" y="10346023"/>
            <a:ext cx="360000" cy="3600"/>
          </a:xfrm>
          <a:prstGeom prst="straightConnector1">
            <a:avLst/>
          </a:prstGeom>
          <a:noFill/>
          <a:ln cap="flat" cmpd="sng" w="28575">
            <a:solidFill>
              <a:schemeClr val="accent6"/>
            </a:solidFill>
            <a:prstDash val="solid"/>
            <a:round/>
            <a:headEnd len="sm" w="sm" type="none"/>
            <a:tailEnd len="sm" w="sm" type="none"/>
          </a:ln>
        </p:spPr>
      </p:cxnSp>
      <p:cxnSp>
        <p:nvCxnSpPr>
          <p:cNvPr id="297" name="Google Shape;297;p23"/>
          <p:cNvCxnSpPr/>
          <p:nvPr/>
        </p:nvCxnSpPr>
        <p:spPr>
          <a:xfrm>
            <a:off x="12038150" y="10554896"/>
            <a:ext cx="360000" cy="3600"/>
          </a:xfrm>
          <a:prstGeom prst="straightConnector1">
            <a:avLst/>
          </a:prstGeom>
          <a:noFill/>
          <a:ln cap="flat" cmpd="sng" w="28575">
            <a:solidFill>
              <a:srgbClr val="9E9E9E"/>
            </a:solidFill>
            <a:prstDash val="solid"/>
            <a:round/>
            <a:headEnd len="sm" w="sm" type="none"/>
            <a:tailEnd len="sm" w="sm" type="none"/>
          </a:ln>
        </p:spPr>
      </p:cxnSp>
      <p:sp>
        <p:nvSpPr>
          <p:cNvPr id="298" name="Google Shape;298;p23"/>
          <p:cNvSpPr txBox="1"/>
          <p:nvPr/>
        </p:nvSpPr>
        <p:spPr>
          <a:xfrm>
            <a:off x="2450786" y="385601"/>
            <a:ext cx="664656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a:t>
            </a:r>
            <a:r>
              <a:rPr b="1" i="0" lang="no-NO" sz="2000" u="none" cap="none" strike="noStrike">
                <a:solidFill>
                  <a:schemeClr val="dk1"/>
                </a:solidFill>
                <a:latin typeface="Arial"/>
                <a:ea typeface="Arial"/>
                <a:cs typeface="Arial"/>
                <a:sym typeface="Arial"/>
              </a:rPr>
              <a:t> [X]</a:t>
            </a:r>
            <a:endParaRPr b="1" i="0" sz="2000" u="none" cap="none" strike="noStrike">
              <a:solidFill>
                <a:srgbClr val="000000"/>
              </a:solidFill>
              <a:latin typeface="Arial"/>
              <a:ea typeface="Arial"/>
              <a:cs typeface="Arial"/>
              <a:sym typeface="Arial"/>
            </a:endParaRPr>
          </a:p>
        </p:txBody>
      </p:sp>
      <p:grpSp>
        <p:nvGrpSpPr>
          <p:cNvPr id="299" name="Google Shape;299;p23"/>
          <p:cNvGrpSpPr/>
          <p:nvPr/>
        </p:nvGrpSpPr>
        <p:grpSpPr>
          <a:xfrm>
            <a:off x="1" y="0"/>
            <a:ext cx="15119349" cy="1980670"/>
            <a:chOff x="1" y="0"/>
            <a:chExt cx="15119349" cy="1980670"/>
          </a:xfrm>
        </p:grpSpPr>
        <p:sp>
          <p:nvSpPr>
            <p:cNvPr id="300" name="Google Shape;300;p23"/>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01" name="Google Shape;301;p23"/>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02" name="Google Shape;302;p23"/>
            <p:cNvGrpSpPr/>
            <p:nvPr/>
          </p:nvGrpSpPr>
          <p:grpSpPr>
            <a:xfrm>
              <a:off x="1" y="0"/>
              <a:ext cx="15119349" cy="1921524"/>
              <a:chOff x="1" y="-1616"/>
              <a:chExt cx="15119349" cy="1921524"/>
            </a:xfrm>
          </p:grpSpPr>
          <p:sp>
            <p:nvSpPr>
              <p:cNvPr id="303" name="Google Shape;303;p23"/>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4" name="Google Shape;304;p23"/>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23"/>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23"/>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23"/>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23"/>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09" name="Google Shape;309;p23"/>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10" name="Google Shape;310;p23"/>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11" name="Google Shape;311;p23"/>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12" name="Google Shape;312;p23"/>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13" name="Google Shape;313;p23"/>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14" name="Google Shape;314;p23"/>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24"/>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0" name="Google Shape;320;p24"/>
          <p:cNvSpPr txBox="1"/>
          <p:nvPr/>
        </p:nvSpPr>
        <p:spPr>
          <a:xfrm>
            <a:off x="2463282" y="387681"/>
            <a:ext cx="666808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INSTALLATION OUTLINE GRAPHIC [X]</a:t>
            </a:r>
            <a:endParaRPr/>
          </a:p>
        </p:txBody>
      </p:sp>
      <p:grpSp>
        <p:nvGrpSpPr>
          <p:cNvPr id="321" name="Google Shape;321;p24"/>
          <p:cNvGrpSpPr/>
          <p:nvPr/>
        </p:nvGrpSpPr>
        <p:grpSpPr>
          <a:xfrm>
            <a:off x="14284518" y="2184201"/>
            <a:ext cx="559046" cy="692832"/>
            <a:chOff x="15526400" y="3343535"/>
            <a:chExt cx="1172983" cy="1324523"/>
          </a:xfrm>
        </p:grpSpPr>
        <p:sp>
          <p:nvSpPr>
            <p:cNvPr id="322" name="Google Shape;322;p2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 name="Google Shape;323;p2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24" name="Google Shape;324;p24"/>
          <p:cNvGrpSpPr/>
          <p:nvPr/>
        </p:nvGrpSpPr>
        <p:grpSpPr>
          <a:xfrm>
            <a:off x="1" y="0"/>
            <a:ext cx="15119349" cy="1980670"/>
            <a:chOff x="1" y="0"/>
            <a:chExt cx="15119349" cy="1980670"/>
          </a:xfrm>
        </p:grpSpPr>
        <p:sp>
          <p:nvSpPr>
            <p:cNvPr id="325" name="Google Shape;325;p24"/>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26" name="Google Shape;326;p24"/>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27" name="Google Shape;327;p24"/>
            <p:cNvGrpSpPr/>
            <p:nvPr/>
          </p:nvGrpSpPr>
          <p:grpSpPr>
            <a:xfrm>
              <a:off x="1" y="0"/>
              <a:ext cx="15119349" cy="1921524"/>
              <a:chOff x="1" y="-1616"/>
              <a:chExt cx="15119349" cy="1921524"/>
            </a:xfrm>
          </p:grpSpPr>
          <p:sp>
            <p:nvSpPr>
              <p:cNvPr id="328" name="Google Shape;328;p2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2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2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1" name="Google Shape;331;p2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2" name="Google Shape;332;p2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3" name="Google Shape;333;p2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34" name="Google Shape;334;p24"/>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35" name="Google Shape;335;p24"/>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36" name="Google Shape;336;p24"/>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37" name="Google Shape;337;p24"/>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38" name="Google Shape;338;p24"/>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39" name="Google Shape;339;p24"/>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grpSp>
        <p:nvGrpSpPr>
          <p:cNvPr id="344" name="Google Shape;344;p25"/>
          <p:cNvGrpSpPr/>
          <p:nvPr/>
        </p:nvGrpSpPr>
        <p:grpSpPr>
          <a:xfrm>
            <a:off x="2731650" y="3637400"/>
            <a:ext cx="3315750" cy="2171100"/>
            <a:chOff x="3452100" y="4683025"/>
            <a:chExt cx="3315750" cy="2171100"/>
          </a:xfrm>
        </p:grpSpPr>
        <p:sp>
          <p:nvSpPr>
            <p:cNvPr id="345" name="Google Shape;345;p25"/>
            <p:cNvSpPr txBox="1"/>
            <p:nvPr/>
          </p:nvSpPr>
          <p:spPr>
            <a:xfrm>
              <a:off x="3452100" y="46830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XXXXCDXXXX/CDX01</a:t>
              </a:r>
              <a:endParaRPr b="1" i="0" sz="1400" u="none" cap="none" strike="noStrike">
                <a:solidFill>
                  <a:schemeClr val="dk1"/>
                </a:solidFill>
                <a:latin typeface="Arial"/>
                <a:ea typeface="Arial"/>
                <a:cs typeface="Arial"/>
                <a:sym typeface="Arial"/>
              </a:endParaRPr>
            </a:p>
          </p:txBody>
        </p:sp>
        <p:cxnSp>
          <p:nvCxnSpPr>
            <p:cNvPr id="346" name="Google Shape;346;p25"/>
            <p:cNvCxnSpPr>
              <a:stCxn id="345" idx="2"/>
            </p:cNvCxnSpPr>
            <p:nvPr/>
          </p:nvCxnSpPr>
          <p:spPr>
            <a:xfrm>
              <a:off x="4515450" y="5185225"/>
              <a:ext cx="2252400" cy="1668900"/>
            </a:xfrm>
            <a:prstGeom prst="straightConnector1">
              <a:avLst/>
            </a:prstGeom>
            <a:noFill/>
            <a:ln cap="flat" cmpd="sng" w="19050">
              <a:solidFill>
                <a:srgbClr val="000000"/>
              </a:solidFill>
              <a:prstDash val="solid"/>
              <a:round/>
              <a:headEnd len="sm" w="sm" type="none"/>
              <a:tailEnd len="sm" w="sm" type="none"/>
            </a:ln>
          </p:spPr>
        </p:cxnSp>
      </p:grpSp>
      <p:sp>
        <p:nvSpPr>
          <p:cNvPr id="347" name="Google Shape;347;p25"/>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8" name="Google Shape;348;p25"/>
          <p:cNvSpPr txBox="1"/>
          <p:nvPr/>
        </p:nvSpPr>
        <p:spPr>
          <a:xfrm>
            <a:off x="2429057" y="377451"/>
            <a:ext cx="75595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 [X]</a:t>
            </a:r>
            <a:endParaRPr/>
          </a:p>
        </p:txBody>
      </p:sp>
      <p:grpSp>
        <p:nvGrpSpPr>
          <p:cNvPr id="349" name="Google Shape;349;p25"/>
          <p:cNvGrpSpPr/>
          <p:nvPr/>
        </p:nvGrpSpPr>
        <p:grpSpPr>
          <a:xfrm>
            <a:off x="14195180" y="2629410"/>
            <a:ext cx="559046" cy="692832"/>
            <a:chOff x="15526400" y="3343535"/>
            <a:chExt cx="1172983" cy="1324523"/>
          </a:xfrm>
        </p:grpSpPr>
        <p:sp>
          <p:nvSpPr>
            <p:cNvPr id="350" name="Google Shape;350;p2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25"/>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52" name="Google Shape;352;p25"/>
          <p:cNvGrpSpPr/>
          <p:nvPr/>
        </p:nvGrpSpPr>
        <p:grpSpPr>
          <a:xfrm>
            <a:off x="1" y="0"/>
            <a:ext cx="15119349" cy="1980670"/>
            <a:chOff x="1" y="0"/>
            <a:chExt cx="15119349" cy="1980670"/>
          </a:xfrm>
        </p:grpSpPr>
        <p:sp>
          <p:nvSpPr>
            <p:cNvPr id="353" name="Google Shape;353;p25"/>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54" name="Google Shape;354;p25"/>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55" name="Google Shape;355;p25"/>
            <p:cNvGrpSpPr/>
            <p:nvPr/>
          </p:nvGrpSpPr>
          <p:grpSpPr>
            <a:xfrm>
              <a:off x="1" y="0"/>
              <a:ext cx="15119349" cy="1921524"/>
              <a:chOff x="1" y="-1616"/>
              <a:chExt cx="15119349" cy="1921524"/>
            </a:xfrm>
          </p:grpSpPr>
          <p:sp>
            <p:nvSpPr>
              <p:cNvPr id="356" name="Google Shape;356;p25"/>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25"/>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25"/>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25"/>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0" name="Google Shape;360;p25"/>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25"/>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62" name="Google Shape;362;p25"/>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63" name="Google Shape;363;p25"/>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64" name="Google Shape;364;p25"/>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65" name="Google Shape;365;p25"/>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66" name="Google Shape;366;p25"/>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67" name="Google Shape;367;p25"/>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grpSp>
        <p:nvGrpSpPr>
          <p:cNvPr id="372" name="Google Shape;372;p26"/>
          <p:cNvGrpSpPr/>
          <p:nvPr/>
        </p:nvGrpSpPr>
        <p:grpSpPr>
          <a:xfrm>
            <a:off x="5433300" y="3550225"/>
            <a:ext cx="3186600" cy="2358900"/>
            <a:chOff x="3452100" y="4159825"/>
            <a:chExt cx="3186600" cy="2358900"/>
          </a:xfrm>
        </p:grpSpPr>
        <p:sp>
          <p:nvSpPr>
            <p:cNvPr id="373" name="Google Shape;373;p26"/>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374" name="Google Shape;374;p26"/>
            <p:cNvCxnSpPr>
              <a:stCxn id="373"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grpSp>
        <p:nvGrpSpPr>
          <p:cNvPr id="375" name="Google Shape;375;p26"/>
          <p:cNvGrpSpPr/>
          <p:nvPr/>
        </p:nvGrpSpPr>
        <p:grpSpPr>
          <a:xfrm>
            <a:off x="1959275" y="7481450"/>
            <a:ext cx="4573200" cy="1025400"/>
            <a:chOff x="1959275" y="7481450"/>
            <a:chExt cx="4573200" cy="1025400"/>
          </a:xfrm>
        </p:grpSpPr>
        <p:sp>
          <p:nvSpPr>
            <p:cNvPr id="376" name="Google Shape;376;p26"/>
            <p:cNvSpPr txBox="1"/>
            <p:nvPr/>
          </p:nvSpPr>
          <p:spPr>
            <a:xfrm>
              <a:off x="1959275" y="7481450"/>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377" name="Google Shape;377;p26"/>
            <p:cNvCxnSpPr>
              <a:stCxn id="376" idx="3"/>
            </p:cNvCxnSpPr>
            <p:nvPr/>
          </p:nvCxnSpPr>
          <p:spPr>
            <a:xfrm flipH="1" rot="10800000">
              <a:off x="5145875" y="7713650"/>
              <a:ext cx="1386600" cy="280500"/>
            </a:xfrm>
            <a:prstGeom prst="straightConnector1">
              <a:avLst/>
            </a:prstGeom>
            <a:noFill/>
            <a:ln cap="flat" cmpd="sng" w="19050">
              <a:solidFill>
                <a:srgbClr val="000000"/>
              </a:solidFill>
              <a:prstDash val="solid"/>
              <a:round/>
              <a:headEnd len="sm" w="sm" type="none"/>
              <a:tailEnd len="sm" w="sm" type="none"/>
            </a:ln>
          </p:spPr>
        </p:cxnSp>
      </p:grpSp>
      <p:sp>
        <p:nvSpPr>
          <p:cNvPr id="378" name="Google Shape;378;p26"/>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79" name="Google Shape;379;p26"/>
          <p:cNvGrpSpPr/>
          <p:nvPr/>
        </p:nvGrpSpPr>
        <p:grpSpPr>
          <a:xfrm>
            <a:off x="1" y="0"/>
            <a:ext cx="15119349" cy="1980670"/>
            <a:chOff x="1" y="0"/>
            <a:chExt cx="15119349" cy="1980670"/>
          </a:xfrm>
        </p:grpSpPr>
        <p:sp>
          <p:nvSpPr>
            <p:cNvPr id="380" name="Google Shape;380;p2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81" name="Google Shape;381;p26"/>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82" name="Google Shape;382;p26"/>
            <p:cNvGrpSpPr/>
            <p:nvPr/>
          </p:nvGrpSpPr>
          <p:grpSpPr>
            <a:xfrm>
              <a:off x="1" y="0"/>
              <a:ext cx="15119349" cy="1921524"/>
              <a:chOff x="1" y="-1616"/>
              <a:chExt cx="15119349" cy="1921524"/>
            </a:xfrm>
          </p:grpSpPr>
          <p:sp>
            <p:nvSpPr>
              <p:cNvPr id="383" name="Google Shape;383;p2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4" name="Google Shape;384;p2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2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2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2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8" name="Google Shape;388;p2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89" name="Google Shape;389;p26"/>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90" name="Google Shape;390;p26"/>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91" name="Google Shape;391;p2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92" name="Google Shape;392;p26"/>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93" name="Google Shape;393;p26"/>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94" name="Google Shape;394;p26"/>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95" name="Google Shape;395;p26"/>
          <p:cNvSpPr txBox="1"/>
          <p:nvPr/>
        </p:nvSpPr>
        <p:spPr>
          <a:xfrm>
            <a:off x="2463282" y="356146"/>
            <a:ext cx="532545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grpSp>
        <p:nvGrpSpPr>
          <p:cNvPr id="400" name="Google Shape;400;p27"/>
          <p:cNvGrpSpPr/>
          <p:nvPr/>
        </p:nvGrpSpPr>
        <p:grpSpPr>
          <a:xfrm>
            <a:off x="4979550" y="4412225"/>
            <a:ext cx="3925350" cy="1236300"/>
            <a:chOff x="4979550" y="4412225"/>
            <a:chExt cx="3925350" cy="1236300"/>
          </a:xfrm>
        </p:grpSpPr>
        <p:cxnSp>
          <p:nvCxnSpPr>
            <p:cNvPr id="401" name="Google Shape;401;p27"/>
            <p:cNvCxnSpPr>
              <a:stCxn id="402" idx="3"/>
              <a:endCxn id="403"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02" name="Google Shape;402;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1 OF 2</a:t>
              </a:r>
              <a:endParaRPr b="1" i="0" sz="1400" u="none" cap="none" strike="noStrike">
                <a:solidFill>
                  <a:schemeClr val="dk1"/>
                </a:solidFill>
                <a:latin typeface="Arial"/>
                <a:ea typeface="Arial"/>
                <a:cs typeface="Arial"/>
                <a:sym typeface="Arial"/>
              </a:endParaRPr>
            </a:p>
          </p:txBody>
        </p:sp>
        <p:sp>
          <p:nvSpPr>
            <p:cNvPr id="403" name="Google Shape;403;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 name="Google Shape;404;p27"/>
          <p:cNvGrpSpPr/>
          <p:nvPr/>
        </p:nvGrpSpPr>
        <p:grpSpPr>
          <a:xfrm>
            <a:off x="3071075" y="6504250"/>
            <a:ext cx="3925350" cy="1236300"/>
            <a:chOff x="4979550" y="4412225"/>
            <a:chExt cx="3925350" cy="1236300"/>
          </a:xfrm>
        </p:grpSpPr>
        <p:cxnSp>
          <p:nvCxnSpPr>
            <p:cNvPr id="405" name="Google Shape;405;p27"/>
            <p:cNvCxnSpPr>
              <a:stCxn id="406" idx="3"/>
              <a:endCxn id="407"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06" name="Google Shape;406;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2 OF 2</a:t>
              </a:r>
              <a:endParaRPr b="1" i="0" sz="1400" u="none" cap="none" strike="noStrike">
                <a:solidFill>
                  <a:schemeClr val="dk1"/>
                </a:solidFill>
                <a:latin typeface="Arial"/>
                <a:ea typeface="Arial"/>
                <a:cs typeface="Arial"/>
                <a:sym typeface="Arial"/>
              </a:endParaRPr>
            </a:p>
          </p:txBody>
        </p:sp>
        <p:sp>
          <p:nvSpPr>
            <p:cNvPr id="407" name="Google Shape;407;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 name="Google Shape;408;p27"/>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9" name="Google Shape;409;p27"/>
          <p:cNvSpPr txBox="1"/>
          <p:nvPr/>
        </p:nvSpPr>
        <p:spPr>
          <a:xfrm>
            <a:off x="2443046" y="321938"/>
            <a:ext cx="66736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SPLIT REFERENCE</a:t>
            </a:r>
            <a:endParaRPr/>
          </a:p>
        </p:txBody>
      </p:sp>
      <p:grpSp>
        <p:nvGrpSpPr>
          <p:cNvPr id="410" name="Google Shape;410;p27"/>
          <p:cNvGrpSpPr/>
          <p:nvPr/>
        </p:nvGrpSpPr>
        <p:grpSpPr>
          <a:xfrm>
            <a:off x="1" y="0"/>
            <a:ext cx="15119349" cy="1980670"/>
            <a:chOff x="1" y="0"/>
            <a:chExt cx="15119349" cy="1980670"/>
          </a:xfrm>
        </p:grpSpPr>
        <p:sp>
          <p:nvSpPr>
            <p:cNvPr id="411" name="Google Shape;411;p27"/>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12" name="Google Shape;412;p27"/>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13" name="Google Shape;413;p27"/>
            <p:cNvGrpSpPr/>
            <p:nvPr/>
          </p:nvGrpSpPr>
          <p:grpSpPr>
            <a:xfrm>
              <a:off x="1" y="0"/>
              <a:ext cx="15119349" cy="1921524"/>
              <a:chOff x="1" y="-1616"/>
              <a:chExt cx="15119349" cy="1921524"/>
            </a:xfrm>
          </p:grpSpPr>
          <p:sp>
            <p:nvSpPr>
              <p:cNvPr id="414" name="Google Shape;414;p27"/>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5" name="Google Shape;415;p27"/>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6" name="Google Shape;416;p27"/>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7" name="Google Shape;417;p27"/>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 name="Google Shape;418;p27"/>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9" name="Google Shape;419;p27"/>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20" name="Google Shape;420;p27"/>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21" name="Google Shape;421;p27"/>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22" name="Google Shape;422;p27"/>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23" name="Google Shape;423;p27"/>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24" name="Google Shape;424;p27"/>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25" name="Google Shape;425;p27"/>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grpSp>
        <p:nvGrpSpPr>
          <p:cNvPr id="430" name="Google Shape;430;p28"/>
          <p:cNvGrpSpPr/>
          <p:nvPr/>
        </p:nvGrpSpPr>
        <p:grpSpPr>
          <a:xfrm>
            <a:off x="3753425" y="3342425"/>
            <a:ext cx="3186600" cy="2358900"/>
            <a:chOff x="3452100" y="4159825"/>
            <a:chExt cx="3186600" cy="2358900"/>
          </a:xfrm>
        </p:grpSpPr>
        <p:sp>
          <p:nvSpPr>
            <p:cNvPr id="431" name="Google Shape;431;p28"/>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32" name="Google Shape;432;p28"/>
            <p:cNvCxnSpPr>
              <a:stCxn id="431"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sp>
        <p:nvSpPr>
          <p:cNvPr id="433" name="Google Shape;433;p28"/>
          <p:cNvSpPr/>
          <p:nvPr/>
        </p:nvSpPr>
        <p:spPr>
          <a:xfrm>
            <a:off x="846775" y="2500725"/>
            <a:ext cx="8999883" cy="729003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4" name="Google Shape;434;p28"/>
          <p:cNvSpPr txBox="1"/>
          <p:nvPr/>
        </p:nvSpPr>
        <p:spPr>
          <a:xfrm>
            <a:off x="2429057" y="387484"/>
            <a:ext cx="67048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SPLIT [X] OF [X]</a:t>
            </a:r>
            <a:endParaRPr/>
          </a:p>
        </p:txBody>
      </p:sp>
      <p:grpSp>
        <p:nvGrpSpPr>
          <p:cNvPr id="435" name="Google Shape;435;p28"/>
          <p:cNvGrpSpPr/>
          <p:nvPr/>
        </p:nvGrpSpPr>
        <p:grpSpPr>
          <a:xfrm>
            <a:off x="1" y="0"/>
            <a:ext cx="15119349" cy="1980670"/>
            <a:chOff x="1" y="0"/>
            <a:chExt cx="15119349" cy="1980670"/>
          </a:xfrm>
        </p:grpSpPr>
        <p:sp>
          <p:nvSpPr>
            <p:cNvPr id="436" name="Google Shape;436;p28"/>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37" name="Google Shape;437;p2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38" name="Google Shape;438;p28"/>
            <p:cNvGrpSpPr/>
            <p:nvPr/>
          </p:nvGrpSpPr>
          <p:grpSpPr>
            <a:xfrm>
              <a:off x="1" y="0"/>
              <a:ext cx="15119349" cy="1921524"/>
              <a:chOff x="1" y="-1616"/>
              <a:chExt cx="15119349" cy="1921524"/>
            </a:xfrm>
          </p:grpSpPr>
          <p:sp>
            <p:nvSpPr>
              <p:cNvPr id="439" name="Google Shape;439;p28"/>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 name="Google Shape;440;p28"/>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 name="Google Shape;441;p28"/>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 name="Google Shape;442;p28"/>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3" name="Google Shape;443;p28"/>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28"/>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45" name="Google Shape;445;p28"/>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46" name="Google Shape;446;p28"/>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47" name="Google Shape;447;p28"/>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48" name="Google Shape;448;p28"/>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49" name="Google Shape;449;p2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50" name="Google Shape;450;p28"/>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p29"/>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ACRONYMS</a:t>
            </a:r>
            <a:endParaRPr b="1" i="0" sz="4200" u="sng" cap="none" strike="noStrike">
              <a:solidFill>
                <a:schemeClr val="dk1"/>
              </a:solidFill>
              <a:latin typeface="Arial"/>
              <a:ea typeface="Arial"/>
              <a:cs typeface="Arial"/>
              <a:sym typeface="Arial"/>
            </a:endParaRPr>
          </a:p>
        </p:txBody>
      </p:sp>
      <p:graphicFrame>
        <p:nvGraphicFramePr>
          <p:cNvPr id="456" name="Google Shape;456;p29"/>
          <p:cNvGraphicFramePr/>
          <p:nvPr/>
        </p:nvGraphicFramePr>
        <p:xfrm>
          <a:off x="952500" y="2088750"/>
          <a:ext cx="3000000" cy="3000000"/>
        </p:xfrm>
        <a:graphic>
          <a:graphicData uri="http://schemas.openxmlformats.org/drawingml/2006/table">
            <a:tbl>
              <a:tblPr>
                <a:noFill/>
                <a:tableStyleId>{1AF12491-233C-4978-AFC1-8984A8E73B25}</a:tableStyleId>
              </a:tblPr>
              <a:tblGrid>
                <a:gridCol w="2170925"/>
                <a:gridCol w="3284625"/>
                <a:gridCol w="7759450"/>
              </a:tblGrid>
              <a:tr h="52070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ACRONYM</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MEANING</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BE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Basic Encyclopedia Number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Alpha/numeric code unique to an installation for incorporation within various national and tactical systems.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Category 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data Element that classifies the function and purpose of an installation or a facility.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MIDB</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Modernized Integrated Database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database comprised of information on facilities of military significance, military forces, and related equipment. </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ICOD</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Intelligence Cut Off Date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date of the latest intelligence data inputted to a feature.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DOI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Date of Image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Date on which a geospatial or intelligence-related image was captured.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Critical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An element of an entity or object that enables it to perform its primary function.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PV CHAR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Physical Vulnerability Characteristic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Standardized alphanumeric code describing the physical and structural properties of a target.</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JDPI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Joint Desired Point of Impact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unique, alphanumeric coded aimpoint identified by a three dimensional mensurated point. It represents a weapon or capability desired point of impact or penetration.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Circular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90 percent confidence level in the horizontal plane.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Linear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no-NO" sz="1200" u="none" cap="none" strike="noStrike">
                          <a:solidFill>
                            <a:schemeClr val="dk1"/>
                          </a:solidFill>
                        </a:rPr>
                        <a:t>90 percent confidence level in the vertical dimension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MSL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Mean Sea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Earth reference geoid.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AGL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Above Ground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ground surface.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NCC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Nearest Collateral Concern</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Closest non-targeted structure, area, or entity near a planned point of impact that may be at risk of unintended damage during a military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effects radius</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Radius within which collateral damage might happen based on the weapon's characteristics, the target environment, and other operational factors.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damage estimate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Systematic process used in military targeting to evaluate the potential for unintended damage or harm to non-combatant entities, structures, or personnel as a result of a planned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No Strike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Specific entities, locations, or objects that are protected from intentional targeting under the Law of Armed Conflict (LOAC) or by operational policy.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57" name="Google Shape;457;p29">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1" name="Shape 461"/>
        <p:cNvGrpSpPr/>
        <p:nvPr/>
      </p:nvGrpSpPr>
      <p:grpSpPr>
        <a:xfrm>
          <a:off x="0" y="0"/>
          <a:ext cx="0" cy="0"/>
          <a:chOff x="0" y="0"/>
          <a:chExt cx="0" cy="0"/>
        </a:xfrm>
      </p:grpSpPr>
      <p:sp>
        <p:nvSpPr>
          <p:cNvPr id="462" name="Google Shape;462;p30"/>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TARGET CATEGORIES</a:t>
            </a:r>
            <a:endParaRPr b="1" i="0" sz="4200" u="sng" cap="none" strike="noStrike">
              <a:solidFill>
                <a:schemeClr val="dk1"/>
              </a:solidFill>
              <a:latin typeface="Arial"/>
              <a:ea typeface="Arial"/>
              <a:cs typeface="Arial"/>
              <a:sym typeface="Arial"/>
            </a:endParaRPr>
          </a:p>
        </p:txBody>
      </p:sp>
      <p:pic>
        <p:nvPicPr>
          <p:cNvPr id="463" name="Google Shape;463;p3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464" name="Google Shape;464;p30"/>
          <p:cNvGraphicFramePr/>
          <p:nvPr/>
        </p:nvGraphicFramePr>
        <p:xfrm>
          <a:off x="5158846" y="3058866"/>
          <a:ext cx="3000000" cy="3000000"/>
        </p:xfrm>
        <a:graphic>
          <a:graphicData uri="http://schemas.openxmlformats.org/drawingml/2006/table">
            <a:tbl>
              <a:tblPr>
                <a:noFill/>
                <a:tableStyleId>{32B1C9E6-13A3-4241-88D5-78C48A693061}</a:tableStyleId>
              </a:tblPr>
              <a:tblGrid>
                <a:gridCol w="888400"/>
                <a:gridCol w="3912200"/>
              </a:tblGrid>
              <a:tr h="180975">
                <a:tc gridSpan="2">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TARGET 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hMerge="1"/>
              </a:tr>
              <a:tr h="190500">
                <a:tc>
                  <a:txBody>
                    <a:bodyPr/>
                    <a:lstStyle/>
                    <a:p>
                      <a:pPr indent="0" lvl="0" marL="0" marR="0" rtl="0" algn="l">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TYPE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Weapons of Mass destruction (Nuclear, Biological, Chemical)</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Command, Control and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Airforces and airfields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 Defence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Ground forces and facilities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Naval forces and ports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Petroleum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Electric power</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Military production, supply and storage (Military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10</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Transportation / lines of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Political leadership</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Media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Industry (Civilian)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Infrastructure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31"/>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DESIRED EFFECTS</a:t>
            </a:r>
            <a:endParaRPr b="1" i="0" sz="4200" u="sng" cap="none" strike="noStrike">
              <a:solidFill>
                <a:schemeClr val="dk1"/>
              </a:solidFill>
              <a:latin typeface="Arial"/>
              <a:ea typeface="Arial"/>
              <a:cs typeface="Arial"/>
              <a:sym typeface="Arial"/>
            </a:endParaRPr>
          </a:p>
        </p:txBody>
      </p:sp>
      <p:graphicFrame>
        <p:nvGraphicFramePr>
          <p:cNvPr id="470" name="Google Shape;470;p31"/>
          <p:cNvGraphicFramePr/>
          <p:nvPr/>
        </p:nvGraphicFramePr>
        <p:xfrm>
          <a:off x="952500" y="2088750"/>
          <a:ext cx="3000000" cy="3000000"/>
        </p:xfrm>
        <a:graphic>
          <a:graphicData uri="http://schemas.openxmlformats.org/drawingml/2006/table">
            <a:tbl>
              <a:tblPr>
                <a:noFill/>
                <a:tableStyleId>{1AF12491-233C-4978-AFC1-8984A8E73B25}</a:tableStyleId>
              </a:tblPr>
              <a:tblGrid>
                <a:gridCol w="2727775"/>
                <a:gridCol w="781375"/>
                <a:gridCol w="9705850"/>
              </a:tblGrid>
              <a:tr h="520700">
                <a:tc gridSpan="3">
                  <a:txBody>
                    <a:bodyPr/>
                    <a:lstStyle/>
                    <a:p>
                      <a:pPr indent="0" lvl="0" marL="0" marR="0" rtl="0" algn="l">
                        <a:lnSpc>
                          <a:spcPct val="100000"/>
                        </a:lnSpc>
                        <a:spcBef>
                          <a:spcPts val="0"/>
                        </a:spcBef>
                        <a:spcAft>
                          <a:spcPts val="0"/>
                        </a:spcAft>
                        <a:buClr>
                          <a:srgbClr val="000000"/>
                        </a:buClr>
                        <a:buSzPts val="1600"/>
                        <a:buFont typeface="Arial"/>
                        <a:buNone/>
                      </a:pPr>
                      <a:r>
                        <a:rPr lang="no-NO" sz="1600" u="sng" cap="none" strike="noStrike">
                          <a:solidFill>
                            <a:schemeClr val="dk1"/>
                          </a:solidFill>
                        </a:rPr>
                        <a:t>Definition:</a:t>
                      </a:r>
                      <a:r>
                        <a:rPr lang="no-NO" sz="1600" u="none" cap="none" strike="noStrike">
                          <a:solidFill>
                            <a:schemeClr val="dk1"/>
                          </a:solidFill>
                        </a:rPr>
                        <a:t> destructive effects available upon detonation of a weapon.</a:t>
                      </a:r>
                      <a:endParaRPr sz="16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52070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KILL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BLAST</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FRAGMENTATION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dispersal of shrapnel or debris from an exploding munition. Fragments are propelled outward at high velocity, targeting personnel, equipment, and light structures in the area of effect.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PENETRATION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INCENDIARY</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CRATERING</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formation of a crater in the ground caused by the impact or detonation of a munition. Cratering disrupts mobility and operations, damaging roads, runways, or creating obstacles in the battlefield.</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PERFORATION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EARTH SHOCK</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NUCLEAR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THERMAL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intense heat and light energy emitted by an explosion, especially in nuclear detonations. Thermal radiation causes burns, ignites materials, and can create secondary fires in the target area.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471" name="Google Shape;471;p3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376135" y="1921525"/>
            <a:ext cx="14367079" cy="8770275"/>
          </a:xfrm>
          <a:prstGeom prst="rect">
            <a:avLst/>
          </a:prstGeom>
          <a:noFill/>
          <a:ln>
            <a:noFill/>
          </a:ln>
        </p:spPr>
      </p:pic>
      <p:cxnSp>
        <p:nvCxnSpPr>
          <p:cNvPr id="63" name="Google Shape;63;p14"/>
          <p:cNvCxnSpPr>
            <a:stCxn id="64" idx="1"/>
            <a:endCxn id="65" idx="3"/>
          </p:cNvCxnSpPr>
          <p:nvPr/>
        </p:nvCxnSpPr>
        <p:spPr>
          <a:xfrm rot="10800000">
            <a:off x="6282750" y="6521425"/>
            <a:ext cx="1110600" cy="0"/>
          </a:xfrm>
          <a:prstGeom prst="straightConnector1">
            <a:avLst/>
          </a:prstGeom>
          <a:noFill/>
          <a:ln cap="flat" cmpd="sng" w="19050">
            <a:solidFill>
              <a:schemeClr val="dk1"/>
            </a:solidFill>
            <a:prstDash val="solid"/>
            <a:round/>
            <a:headEnd len="sm" w="sm" type="none"/>
            <a:tailEnd len="sm" w="sm" type="none"/>
          </a:ln>
        </p:spPr>
      </p:cxnSp>
      <p:sp>
        <p:nvSpPr>
          <p:cNvPr id="65" name="Google Shape;65;p14"/>
          <p:cNvSpPr/>
          <p:nvPr/>
        </p:nvSpPr>
        <p:spPr>
          <a:xfrm>
            <a:off x="5562843" y="6161424"/>
            <a:ext cx="720000" cy="720000"/>
          </a:xfrm>
          <a:prstGeom prst="plus">
            <a:avLst>
              <a:gd fmla="val 40260" name="adj"/>
            </a:avLst>
          </a:prstGeom>
          <a:noFill/>
          <a:ln cap="flat" cmpd="sng" w="28575">
            <a:solidFill>
              <a:schemeClr val="dk1"/>
            </a:solidFill>
            <a:prstDash val="solid"/>
            <a:round/>
            <a:headEnd len="sm" w="sm" type="none"/>
            <a:tailEnd len="sm" w="sm" type="none"/>
          </a:ln>
        </p:spPr>
        <p:txBody>
          <a:bodyPr anchorCtr="0" anchor="ctr" bIns="12600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chemeClr val="dk1"/>
                </a:solidFill>
                <a:latin typeface="Arial"/>
                <a:ea typeface="Arial"/>
                <a:cs typeface="Arial"/>
                <a:sym typeface="Arial"/>
              </a:rPr>
              <a:t>.</a:t>
            </a:r>
            <a:endParaRPr b="1" i="0" sz="2000" u="none" cap="none" strike="noStrike">
              <a:solidFill>
                <a:schemeClr val="dk1"/>
              </a:solidFill>
              <a:latin typeface="Arial"/>
              <a:ea typeface="Arial"/>
              <a:cs typeface="Arial"/>
              <a:sym typeface="Arial"/>
            </a:endParaRPr>
          </a:p>
        </p:txBody>
      </p:sp>
      <p:sp>
        <p:nvSpPr>
          <p:cNvPr id="66" name="Google Shape;66;p14"/>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67" name="Google Shape;67;p14"/>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68" name="Google Shape;68;p14"/>
          <p:cNvGrpSpPr/>
          <p:nvPr/>
        </p:nvGrpSpPr>
        <p:grpSpPr>
          <a:xfrm>
            <a:off x="1" y="0"/>
            <a:ext cx="15119349" cy="1921524"/>
            <a:chOff x="1" y="-1616"/>
            <a:chExt cx="15119349" cy="1921524"/>
          </a:xfrm>
        </p:grpSpPr>
        <p:sp>
          <p:nvSpPr>
            <p:cNvPr id="69" name="Google Shape;69;p1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 name="Google Shape;70;p1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 name="Google Shape;72;p1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1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4" name="Google Shape;74;p1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5" name="Google Shape;75;p14"/>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Novyy Most Bridge</a:t>
            </a:r>
            <a:r>
              <a:rPr b="1" i="0" lang="no-NO" sz="2000" u="none" cap="none" strike="noStrike">
                <a:solidFill>
                  <a:srgbClr val="000000"/>
                </a:solidFill>
                <a:latin typeface="Arial"/>
                <a:ea typeface="Arial"/>
                <a:cs typeface="Arial"/>
                <a:sym typeface="Arial"/>
              </a:rPr>
              <a:t>, SRN</a:t>
            </a:r>
            <a:endParaRPr/>
          </a:p>
        </p:txBody>
      </p:sp>
      <p:sp>
        <p:nvSpPr>
          <p:cNvPr id="76" name="Google Shape;76;p14"/>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052</a:t>
            </a:r>
            <a:r>
              <a:rPr b="1" i="0" lang="no-NO" sz="1500" u="none" cap="none" strike="noStrike">
                <a:solidFill>
                  <a:srgbClr val="000000"/>
                </a:solidFill>
                <a:latin typeface="Arial"/>
                <a:ea typeface="Arial"/>
                <a:cs typeface="Arial"/>
                <a:sym typeface="Arial"/>
              </a:rPr>
              <a:t>  CATCODE: </a:t>
            </a:r>
            <a:r>
              <a:rPr b="1" lang="no-NO" sz="1500"/>
              <a:t>10</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54.412 E 033 02.395</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77" name="Google Shape;77;p14"/>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78" name="Google Shape;78;p14"/>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pic>
        <p:nvPicPr>
          <p:cNvPr descr="D:\GIT PROJECTS\OPAT-background\Virtual Intelligence Service only logo.PNG" id="79" name="Google Shape;79;p14"/>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80" name="Google Shape;80;p14"/>
          <p:cNvSpPr/>
          <p:nvPr/>
        </p:nvSpPr>
        <p:spPr>
          <a:xfrm>
            <a:off x="10270501" y="895515"/>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14"/>
          <p:cNvSpPr txBox="1"/>
          <p:nvPr/>
        </p:nvSpPr>
        <p:spPr>
          <a:xfrm>
            <a:off x="2435296" y="356146"/>
            <a:ext cx="50953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JOINT OPERATIONS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82" name="Google Shape;82;p14"/>
          <p:cNvGrpSpPr/>
          <p:nvPr/>
        </p:nvGrpSpPr>
        <p:grpSpPr>
          <a:xfrm rot="-1118417">
            <a:off x="14192959" y="2627964"/>
            <a:ext cx="558921" cy="692742"/>
            <a:chOff x="15526400" y="3343535"/>
            <a:chExt cx="1172983" cy="1324523"/>
          </a:xfrm>
        </p:grpSpPr>
        <p:sp>
          <p:nvSpPr>
            <p:cNvPr id="83" name="Google Shape;83;p1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 name="Google Shape;84;p14"/>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64" name="Google Shape;64;p14"/>
          <p:cNvSpPr txBox="1"/>
          <p:nvPr/>
        </p:nvSpPr>
        <p:spPr>
          <a:xfrm>
            <a:off x="7393350" y="6270325"/>
            <a:ext cx="1796100" cy="50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no-NO">
                <a:solidFill>
                  <a:schemeClr val="dk1"/>
                </a:solidFill>
              </a:rPr>
              <a:t>Novyy Most Bridge</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lang="no-NO">
                <a:solidFill>
                  <a:srgbClr val="000000"/>
                </a:solidFill>
              </a:rPr>
              <a:t>SRNTGT0</a:t>
            </a:r>
            <a:r>
              <a:rPr b="1" lang="no-NO"/>
              <a:t>52</a:t>
            </a:r>
            <a:endParaRPr b="1" i="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5" name="Shape 475"/>
        <p:cNvGrpSpPr/>
        <p:nvPr/>
      </p:nvGrpSpPr>
      <p:grpSpPr>
        <a:xfrm>
          <a:off x="0" y="0"/>
          <a:ext cx="0" cy="0"/>
          <a:chOff x="0" y="0"/>
          <a:chExt cx="0" cy="0"/>
        </a:xfrm>
      </p:grpSpPr>
      <p:sp>
        <p:nvSpPr>
          <p:cNvPr id="476" name="Google Shape;476;p32"/>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WEAPONEERING</a:t>
            </a:r>
            <a:endParaRPr b="1" i="0" sz="4200" u="sng" cap="none" strike="noStrike">
              <a:solidFill>
                <a:schemeClr val="dk1"/>
              </a:solidFill>
              <a:latin typeface="Arial"/>
              <a:ea typeface="Arial"/>
              <a:cs typeface="Arial"/>
              <a:sym typeface="Arial"/>
            </a:endParaRPr>
          </a:p>
        </p:txBody>
      </p:sp>
      <p:pic>
        <p:nvPicPr>
          <p:cNvPr id="477" name="Google Shape;477;p32">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478" name="Google Shape;478;p32"/>
          <p:cNvSpPr/>
          <p:nvPr/>
        </p:nvSpPr>
        <p:spPr>
          <a:xfrm>
            <a:off x="3779838" y="4329451"/>
            <a:ext cx="7559675"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Fuze delay.</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 0 ms = destroy the roof,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10 ms = explode 3 meters below roof, perfect for single storey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25 ms = good for all other buildings, explode inside the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60 ms for BLU-109 only, for bunkers or more than 20m high buildings.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2" name="Shape 482"/>
        <p:cNvGrpSpPr/>
        <p:nvPr/>
      </p:nvGrpSpPr>
      <p:grpSpPr>
        <a:xfrm>
          <a:off x="0" y="0"/>
          <a:ext cx="0" cy="0"/>
          <a:chOff x="0" y="0"/>
          <a:chExt cx="0" cy="0"/>
        </a:xfrm>
      </p:grpSpPr>
      <p:sp>
        <p:nvSpPr>
          <p:cNvPr id="483" name="Google Shape;483;p33"/>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RISK ESTIMATE DISTANCES</a:t>
            </a:r>
            <a:endParaRPr b="1" i="0" sz="4200" u="sng" cap="none" strike="noStrike">
              <a:solidFill>
                <a:schemeClr val="dk1"/>
              </a:solidFill>
              <a:latin typeface="Arial"/>
              <a:ea typeface="Arial"/>
              <a:cs typeface="Arial"/>
              <a:sym typeface="Arial"/>
            </a:endParaRPr>
          </a:p>
        </p:txBody>
      </p:sp>
      <p:pic>
        <p:nvPicPr>
          <p:cNvPr id="484" name="Google Shape;484;p33">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485" name="Google Shape;485;p33"/>
          <p:cNvGraphicFramePr/>
          <p:nvPr/>
        </p:nvGraphicFramePr>
        <p:xfrm>
          <a:off x="4825999" y="2454116"/>
          <a:ext cx="3000000" cy="3000000"/>
        </p:xfrm>
        <a:graphic>
          <a:graphicData uri="http://schemas.openxmlformats.org/drawingml/2006/table">
            <a:tbl>
              <a:tblPr>
                <a:noFill/>
                <a:tableStyleId>{32B1C9E6-13A3-4241-88D5-78C48A693061}</a:tableStyleId>
              </a:tblPr>
              <a:tblGrid>
                <a:gridCol w="1328600"/>
                <a:gridCol w="3149150"/>
                <a:gridCol w="989625"/>
              </a:tblGrid>
              <a:tr h="139700">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Weapon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0,1 % PI</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GBU-16</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GBU-10</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GBU-24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 PAweway III,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GBU-38</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GBU-31(V) 1/B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 (V)3(B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CBU-87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CBU-97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MK20 Rockeye</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AGM-65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AGM-154A</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Cluster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AGM154C</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hardened targets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2.75”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APKWS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30mm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75</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86" name="Google Shape;486;p33"/>
          <p:cNvSpPr/>
          <p:nvPr/>
        </p:nvSpPr>
        <p:spPr>
          <a:xfrm>
            <a:off x="0" y="0"/>
            <a:ext cx="1511935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no-NO"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487" name="Google Shape;487;p33"/>
          <p:cNvSpPr/>
          <p:nvPr/>
        </p:nvSpPr>
        <p:spPr>
          <a:xfrm>
            <a:off x="0" y="0"/>
            <a:ext cx="4989513" cy="7938"/>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8" name="Google Shape;488;p33"/>
          <p:cNvSpPr/>
          <p:nvPr/>
        </p:nvSpPr>
        <p:spPr>
          <a:xfrm>
            <a:off x="0" y="9959334"/>
            <a:ext cx="1511935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baseline="30000" i="0" lang="no-NO" sz="1000" u="none" cap="none" strike="noStrike">
                <a:solidFill>
                  <a:schemeClr val="dk1"/>
                </a:solidFill>
                <a:latin typeface="Arial"/>
                <a:ea typeface="Arial"/>
                <a:cs typeface="Arial"/>
                <a:sym typeface="Arial"/>
              </a:rPr>
              <a:t>[1]</a:t>
            </a:r>
            <a:r>
              <a:rPr b="0" i="0" lang="no-NO" sz="1000" u="none" cap="none" strike="noStrik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34"/>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COLLATERAL DAMAGE ESTIMATION</a:t>
            </a:r>
            <a:endParaRPr b="1" i="0" sz="4200" u="sng" cap="none" strike="noStrike">
              <a:solidFill>
                <a:schemeClr val="dk1"/>
              </a:solidFill>
              <a:latin typeface="Arial"/>
              <a:ea typeface="Arial"/>
              <a:cs typeface="Arial"/>
              <a:sym typeface="Arial"/>
            </a:endParaRPr>
          </a:p>
        </p:txBody>
      </p:sp>
      <p:pic>
        <p:nvPicPr>
          <p:cNvPr id="494" name="Google Shape;494;p34">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495" name="Google Shape;495;p34"/>
          <p:cNvSpPr txBox="1"/>
          <p:nvPr/>
        </p:nvSpPr>
        <p:spPr>
          <a:xfrm>
            <a:off x="749030" y="4231532"/>
            <a:ext cx="702337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Collateral Effect Radius (CER) is based in Risk Estimates Distances.</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CER is based on Risk Estimate Distances (listed in SPINS).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1</a:t>
            </a:r>
            <a:r>
              <a:rPr b="0" i="0" lang="no-NO" sz="1400" u="none" cap="none" strike="noStrike">
                <a:solidFill>
                  <a:srgbClr val="000000"/>
                </a:solidFill>
                <a:latin typeface="Arial"/>
                <a:ea typeface="Arial"/>
                <a:cs typeface="Arial"/>
                <a:sym typeface="Arial"/>
              </a:rPr>
              <a:t>: Military target (legal military target), no restriction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2</a:t>
            </a:r>
            <a:r>
              <a:rPr b="0" i="0" lang="no-NO" sz="1400" u="none" cap="none" strike="noStrik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3</a:t>
            </a:r>
            <a:r>
              <a:rPr b="0" i="0" lang="no-NO" sz="1400" u="none" cap="none" strike="noStrik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4: </a:t>
            </a:r>
            <a:r>
              <a:rPr b="0" i="0" lang="no-NO" sz="1400" u="none" cap="none" strike="noStrik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5: </a:t>
            </a:r>
            <a:r>
              <a:rPr b="0" i="0" lang="no-NO" sz="1400" u="none" cap="none" strike="noStrike">
                <a:solidFill>
                  <a:srgbClr val="000000"/>
                </a:solidFill>
                <a:latin typeface="Arial"/>
                <a:ea typeface="Arial"/>
                <a:cs typeface="Arial"/>
                <a:sym typeface="Arial"/>
              </a:rPr>
              <a:t>Civilian casualites expected, CJTF-HQ approval needed for striking CDE 5 targets.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152376" y="2448625"/>
            <a:ext cx="14814599" cy="7615681"/>
          </a:xfrm>
          <a:prstGeom prst="rect">
            <a:avLst/>
          </a:prstGeom>
          <a:noFill/>
          <a:ln>
            <a:noFill/>
          </a:ln>
        </p:spPr>
      </p:pic>
      <p:sp>
        <p:nvSpPr>
          <p:cNvPr id="90" name="Google Shape;90;p15"/>
          <p:cNvSpPr/>
          <p:nvPr/>
        </p:nvSpPr>
        <p:spPr>
          <a:xfrm>
            <a:off x="9115654" y="1616"/>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 name="Google Shape;91;p15"/>
          <p:cNvSpPr/>
          <p:nvPr/>
        </p:nvSpPr>
        <p:spPr>
          <a:xfrm>
            <a:off x="2447778" y="1616"/>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2" name="Google Shape;92;p15"/>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sp>
        <p:nvSpPr>
          <p:cNvPr id="93" name="Google Shape;93;p15"/>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94" name="Google Shape;94;p15"/>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sp>
        <p:nvSpPr>
          <p:cNvPr id="95" name="Google Shape;95;p15"/>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96" name="Google Shape;96;p15"/>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97" name="Google Shape;97;p15"/>
          <p:cNvSpPr/>
          <p:nvPr/>
        </p:nvSpPr>
        <p:spPr>
          <a:xfrm>
            <a:off x="2447567" y="789407"/>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15"/>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99" name="Google Shape;99;p15"/>
          <p:cNvSpPr txBox="1"/>
          <p:nvPr/>
        </p:nvSpPr>
        <p:spPr>
          <a:xfrm>
            <a:off x="2464354" y="368119"/>
            <a:ext cx="663106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OUTLINE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sp>
        <p:nvSpPr>
          <p:cNvPr id="100" name="Google Shape;100;p15"/>
          <p:cNvSpPr/>
          <p:nvPr/>
        </p:nvSpPr>
        <p:spPr>
          <a:xfrm>
            <a:off x="11366695" y="0"/>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15"/>
          <p:cNvSpPr/>
          <p:nvPr/>
        </p:nvSpPr>
        <p:spPr>
          <a:xfrm>
            <a:off x="11366694" y="787791"/>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 name="Google Shape;102;p15"/>
          <p:cNvSpPr/>
          <p:nvPr/>
        </p:nvSpPr>
        <p:spPr>
          <a:xfrm>
            <a:off x="1" y="1616"/>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 name="Google Shape;103;p15"/>
          <p:cNvSpPr txBox="1"/>
          <p:nvPr/>
        </p:nvSpPr>
        <p:spPr>
          <a:xfrm>
            <a:off x="5828563" y="7571550"/>
            <a:ext cx="1431900" cy="28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solidFill>
                  <a:srgbClr val="000000"/>
                </a:solidFill>
              </a:rPr>
              <a:t>SRNTGT0</a:t>
            </a:r>
            <a:r>
              <a:rPr b="1" lang="no-NO"/>
              <a:t>52</a:t>
            </a:r>
            <a:endParaRPr b="1" i="0" sz="1400" u="none" cap="none" strike="noStrike">
              <a:solidFill>
                <a:srgbClr val="000000"/>
              </a:solidFill>
              <a:latin typeface="Arial"/>
              <a:ea typeface="Arial"/>
              <a:cs typeface="Arial"/>
              <a:sym typeface="Arial"/>
            </a:endParaRPr>
          </a:p>
        </p:txBody>
      </p:sp>
      <p:sp>
        <p:nvSpPr>
          <p:cNvPr id="104" name="Google Shape;104;p15"/>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Novyy Most Bridge</a:t>
            </a:r>
            <a:r>
              <a:rPr b="1" i="0" lang="no-NO" sz="2000" u="none" cap="none" strike="noStrike">
                <a:solidFill>
                  <a:srgbClr val="000000"/>
                </a:solidFill>
                <a:latin typeface="Arial"/>
                <a:ea typeface="Arial"/>
                <a:cs typeface="Arial"/>
                <a:sym typeface="Arial"/>
              </a:rPr>
              <a:t>, SRN</a:t>
            </a:r>
            <a:endParaRPr/>
          </a:p>
        </p:txBody>
      </p:sp>
      <p:sp>
        <p:nvSpPr>
          <p:cNvPr id="105" name="Google Shape;105;p15"/>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052</a:t>
            </a:r>
            <a:r>
              <a:rPr b="1" i="0" lang="no-NO" sz="1500" u="none" cap="none" strike="noStrike">
                <a:solidFill>
                  <a:srgbClr val="000000"/>
                </a:solidFill>
                <a:latin typeface="Arial"/>
                <a:ea typeface="Arial"/>
                <a:cs typeface="Arial"/>
                <a:sym typeface="Arial"/>
              </a:rPr>
              <a:t>  CATCODE: </a:t>
            </a:r>
            <a:r>
              <a:rPr b="1" lang="no-NO" sz="1500"/>
              <a:t>10</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54.412 E 033 02.395</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106" name="Google Shape;106;p15"/>
          <p:cNvSpPr/>
          <p:nvPr/>
        </p:nvSpPr>
        <p:spPr>
          <a:xfrm>
            <a:off x="10270501" y="895515"/>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07" name="Google Shape;107;p15"/>
          <p:cNvGrpSpPr/>
          <p:nvPr/>
        </p:nvGrpSpPr>
        <p:grpSpPr>
          <a:xfrm rot="-1118417">
            <a:off x="14192959" y="2627964"/>
            <a:ext cx="558921" cy="692742"/>
            <a:chOff x="15526400" y="3343535"/>
            <a:chExt cx="1172983" cy="1324524"/>
          </a:xfrm>
        </p:grpSpPr>
        <p:sp>
          <p:nvSpPr>
            <p:cNvPr id="108" name="Google Shape;108;p15"/>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15"/>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10" name="Google Shape;110;p15"/>
          <p:cNvSpPr/>
          <p:nvPr/>
        </p:nvSpPr>
        <p:spPr>
          <a:xfrm>
            <a:off x="3013400" y="7855650"/>
            <a:ext cx="7062225" cy="1012925"/>
          </a:xfrm>
          <a:custGeom>
            <a:rect b="b" l="l" r="r" t="t"/>
            <a:pathLst>
              <a:path extrusionOk="0" h="40517" w="282489">
                <a:moveTo>
                  <a:pt x="0" y="11255"/>
                </a:moveTo>
                <a:lnTo>
                  <a:pt x="1125" y="40517"/>
                </a:lnTo>
                <a:lnTo>
                  <a:pt x="282489" y="28699"/>
                </a:lnTo>
                <a:lnTo>
                  <a:pt x="280238" y="0"/>
                </a:lnTo>
                <a:close/>
              </a:path>
            </a:pathLst>
          </a:custGeom>
          <a:solidFill>
            <a:srgbClr val="EEEEEE">
              <a:alpha val="39820"/>
            </a:srgbClr>
          </a:solidFill>
          <a:ln cap="flat" cmpd="sng" w="28575">
            <a:solidFill>
              <a:schemeClr val="lt1"/>
            </a:solidFill>
            <a:prstDash val="solid"/>
            <a:round/>
            <a:headEnd len="med" w="med" type="none"/>
            <a:tailEnd len="med" w="med"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6"/>
          <p:cNvPicPr preferRelativeResize="0"/>
          <p:nvPr/>
        </p:nvPicPr>
        <p:blipFill>
          <a:blip r:embed="rId3">
            <a:alphaModFix/>
          </a:blip>
          <a:stretch>
            <a:fillRect/>
          </a:stretch>
        </p:blipFill>
        <p:spPr>
          <a:xfrm>
            <a:off x="152376" y="2448625"/>
            <a:ext cx="14814599" cy="7615681"/>
          </a:xfrm>
          <a:prstGeom prst="rect">
            <a:avLst/>
          </a:prstGeom>
          <a:noFill/>
          <a:ln>
            <a:noFill/>
          </a:ln>
        </p:spPr>
      </p:pic>
      <p:sp>
        <p:nvSpPr>
          <p:cNvPr id="116" name="Google Shape;116;p16"/>
          <p:cNvSpPr txBox="1"/>
          <p:nvPr/>
        </p:nvSpPr>
        <p:spPr>
          <a:xfrm>
            <a:off x="7535513" y="894307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b="1" lang="no-NO" sz="1000">
                <a:solidFill>
                  <a:schemeClr val="dk1"/>
                </a:solidFill>
              </a:rPr>
              <a:t>DPI: SRNTGT052</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Novyy Most Bridge</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N 68 54.412 E 033 02.395</a:t>
            </a:r>
            <a:endParaRPr>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DPI MSL: 29 FT</a:t>
            </a:r>
            <a:endParaRPr b="1" sz="1000"/>
          </a:p>
        </p:txBody>
      </p:sp>
      <p:sp>
        <p:nvSpPr>
          <p:cNvPr id="117" name="Google Shape;117;p1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18" name="Google Shape;118;p16"/>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19" name="Google Shape;119;p16"/>
          <p:cNvGrpSpPr/>
          <p:nvPr/>
        </p:nvGrpSpPr>
        <p:grpSpPr>
          <a:xfrm>
            <a:off x="1" y="0"/>
            <a:ext cx="15119349" cy="1921524"/>
            <a:chOff x="1" y="-1616"/>
            <a:chExt cx="15119349" cy="1921524"/>
          </a:xfrm>
        </p:grpSpPr>
        <p:sp>
          <p:nvSpPr>
            <p:cNvPr id="120" name="Google Shape;120;p1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1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1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1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1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5" name="Google Shape;125;p1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26" name="Google Shape;126;p1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27" name="Google Shape;127;p16"/>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28" name="Google Shape;128;p16"/>
          <p:cNvSpPr txBox="1"/>
          <p:nvPr/>
        </p:nvSpPr>
        <p:spPr>
          <a:xfrm>
            <a:off x="2452538" y="414673"/>
            <a:ext cx="66603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1/2</a:t>
            </a:r>
            <a:endParaRPr/>
          </a:p>
        </p:txBody>
      </p:sp>
      <p:sp>
        <p:nvSpPr>
          <p:cNvPr id="129" name="Google Shape;129;p16"/>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130" name="Google Shape;130;p16"/>
          <p:cNvSpPr txBox="1"/>
          <p:nvPr/>
        </p:nvSpPr>
        <p:spPr>
          <a:xfrm>
            <a:off x="5491398" y="91375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a:t>
            </a:r>
            <a:endParaRPr b="1" i="0" sz="1400" u="none" cap="none" strike="noStrike">
              <a:solidFill>
                <a:schemeClr val="dk1"/>
              </a:solidFill>
              <a:latin typeface="Arial"/>
              <a:ea typeface="Arial"/>
              <a:cs typeface="Arial"/>
              <a:sym typeface="Arial"/>
            </a:endParaRPr>
          </a:p>
        </p:txBody>
      </p:sp>
      <p:cxnSp>
        <p:nvCxnSpPr>
          <p:cNvPr id="131" name="Google Shape;131;p16"/>
          <p:cNvCxnSpPr>
            <a:stCxn id="130" idx="0"/>
          </p:cNvCxnSpPr>
          <p:nvPr/>
        </p:nvCxnSpPr>
        <p:spPr>
          <a:xfrm flipH="1" rot="10800000">
            <a:off x="5940948" y="8346150"/>
            <a:ext cx="14700" cy="791400"/>
          </a:xfrm>
          <a:prstGeom prst="straightConnector1">
            <a:avLst/>
          </a:prstGeom>
          <a:noFill/>
          <a:ln cap="flat" cmpd="sng" w="28575">
            <a:solidFill>
              <a:srgbClr val="FF0000"/>
            </a:solidFill>
            <a:prstDash val="solid"/>
            <a:round/>
            <a:headEnd len="sm" w="sm" type="none"/>
            <a:tailEnd len="sm" w="sm" type="oval"/>
          </a:ln>
        </p:spPr>
      </p:cxnSp>
      <p:sp>
        <p:nvSpPr>
          <p:cNvPr id="132" name="Google Shape;132;p16"/>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Novyy Most Bridge</a:t>
            </a:r>
            <a:r>
              <a:rPr b="1" i="0" lang="no-NO" sz="2000" u="none" cap="none" strike="noStrike">
                <a:solidFill>
                  <a:srgbClr val="000000"/>
                </a:solidFill>
                <a:latin typeface="Arial"/>
                <a:ea typeface="Arial"/>
                <a:cs typeface="Arial"/>
                <a:sym typeface="Arial"/>
              </a:rPr>
              <a:t>, SRN</a:t>
            </a:r>
            <a:endParaRPr/>
          </a:p>
        </p:txBody>
      </p:sp>
      <p:sp>
        <p:nvSpPr>
          <p:cNvPr id="133" name="Google Shape;133;p16"/>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052</a:t>
            </a:r>
            <a:r>
              <a:rPr b="1" i="0" lang="no-NO" sz="1500" u="none" cap="none" strike="noStrike">
                <a:solidFill>
                  <a:srgbClr val="000000"/>
                </a:solidFill>
                <a:latin typeface="Arial"/>
                <a:ea typeface="Arial"/>
                <a:cs typeface="Arial"/>
                <a:sym typeface="Arial"/>
              </a:rPr>
              <a:t>  CATCODE: </a:t>
            </a:r>
            <a:r>
              <a:rPr b="1" lang="no-NO" sz="1500"/>
              <a:t>10</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54.412 E 033 02.395</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134" name="Google Shape;134;p16"/>
          <p:cNvSpPr/>
          <p:nvPr/>
        </p:nvSpPr>
        <p:spPr>
          <a:xfrm>
            <a:off x="10270501" y="895515"/>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35" name="Google Shape;135;p16"/>
          <p:cNvGrpSpPr/>
          <p:nvPr/>
        </p:nvGrpSpPr>
        <p:grpSpPr>
          <a:xfrm rot="-1118417">
            <a:off x="14192959" y="2627964"/>
            <a:ext cx="558921" cy="692742"/>
            <a:chOff x="15526400" y="3343535"/>
            <a:chExt cx="1172983" cy="1324524"/>
          </a:xfrm>
        </p:grpSpPr>
        <p:sp>
          <p:nvSpPr>
            <p:cNvPr id="136" name="Google Shape;136;p16"/>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16"/>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38" name="Google Shape;138;p16"/>
          <p:cNvSpPr/>
          <p:nvPr/>
        </p:nvSpPr>
        <p:spPr>
          <a:xfrm>
            <a:off x="3013400" y="7855650"/>
            <a:ext cx="7062225" cy="1012925"/>
          </a:xfrm>
          <a:custGeom>
            <a:rect b="b" l="l" r="r" t="t"/>
            <a:pathLst>
              <a:path extrusionOk="0" h="40517" w="282489">
                <a:moveTo>
                  <a:pt x="0" y="11255"/>
                </a:moveTo>
                <a:lnTo>
                  <a:pt x="1125" y="40517"/>
                </a:lnTo>
                <a:lnTo>
                  <a:pt x="282489" y="28699"/>
                </a:lnTo>
                <a:lnTo>
                  <a:pt x="280238" y="0"/>
                </a:lnTo>
                <a:close/>
              </a:path>
            </a:pathLst>
          </a:custGeom>
          <a:noFill/>
          <a:ln cap="flat" cmpd="sng" w="28575">
            <a:solidFill>
              <a:schemeClr val="lt1"/>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7"/>
          <p:cNvPicPr preferRelativeResize="0"/>
          <p:nvPr/>
        </p:nvPicPr>
        <p:blipFill>
          <a:blip r:embed="rId3">
            <a:alphaModFix/>
          </a:blip>
          <a:stretch>
            <a:fillRect/>
          </a:stretch>
        </p:blipFill>
        <p:spPr>
          <a:xfrm>
            <a:off x="152376" y="2448625"/>
            <a:ext cx="14814599" cy="7615681"/>
          </a:xfrm>
          <a:prstGeom prst="rect">
            <a:avLst/>
          </a:prstGeom>
          <a:noFill/>
          <a:ln>
            <a:noFill/>
          </a:ln>
        </p:spPr>
      </p:pic>
      <p:sp>
        <p:nvSpPr>
          <p:cNvPr id="144" name="Google Shape;144;p17"/>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45" name="Google Shape;145;p17"/>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46" name="Google Shape;146;p17"/>
          <p:cNvGrpSpPr/>
          <p:nvPr/>
        </p:nvGrpSpPr>
        <p:grpSpPr>
          <a:xfrm>
            <a:off x="1" y="0"/>
            <a:ext cx="15119394" cy="1921616"/>
            <a:chOff x="1" y="-1616"/>
            <a:chExt cx="15119394" cy="1921616"/>
          </a:xfrm>
        </p:grpSpPr>
        <p:sp>
          <p:nvSpPr>
            <p:cNvPr id="147" name="Google Shape;147;p17"/>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8" name="Google Shape;148;p17"/>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p17"/>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17"/>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17"/>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17"/>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53" name="Google Shape;153;p17"/>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54" name="Google Shape;154;p17"/>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55" name="Google Shape;155;p17"/>
          <p:cNvSpPr txBox="1"/>
          <p:nvPr/>
        </p:nvSpPr>
        <p:spPr>
          <a:xfrm>
            <a:off x="2452538" y="414673"/>
            <a:ext cx="666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2</a:t>
            </a:r>
            <a:r>
              <a:rPr b="1" lang="no-NO" sz="2000"/>
              <a:t>/2</a:t>
            </a:r>
            <a:endParaRPr/>
          </a:p>
        </p:txBody>
      </p:sp>
      <p:sp>
        <p:nvSpPr>
          <p:cNvPr id="156" name="Google Shape;156;p17"/>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157" name="Google Shape;157;p17"/>
          <p:cNvSpPr txBox="1"/>
          <p:nvPr/>
        </p:nvSpPr>
        <p:spPr>
          <a:xfrm>
            <a:off x="5491398" y="91375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a:t>
            </a:r>
            <a:endParaRPr b="1" i="0" sz="1400" u="none" cap="none" strike="noStrike">
              <a:solidFill>
                <a:schemeClr val="dk1"/>
              </a:solidFill>
              <a:latin typeface="Arial"/>
              <a:ea typeface="Arial"/>
              <a:cs typeface="Arial"/>
              <a:sym typeface="Arial"/>
            </a:endParaRPr>
          </a:p>
        </p:txBody>
      </p:sp>
      <p:cxnSp>
        <p:nvCxnSpPr>
          <p:cNvPr id="158" name="Google Shape;158;p17"/>
          <p:cNvCxnSpPr>
            <a:stCxn id="157" idx="0"/>
          </p:cNvCxnSpPr>
          <p:nvPr/>
        </p:nvCxnSpPr>
        <p:spPr>
          <a:xfrm flipH="1" rot="10800000">
            <a:off x="5940948" y="8346150"/>
            <a:ext cx="14700" cy="791400"/>
          </a:xfrm>
          <a:prstGeom prst="straightConnector1">
            <a:avLst/>
          </a:prstGeom>
          <a:noFill/>
          <a:ln cap="flat" cmpd="sng" w="28575">
            <a:solidFill>
              <a:srgbClr val="FF0000"/>
            </a:solidFill>
            <a:prstDash val="solid"/>
            <a:round/>
            <a:headEnd len="sm" w="sm" type="none"/>
            <a:tailEnd len="sm" w="sm" type="oval"/>
          </a:ln>
        </p:spPr>
      </p:cxnSp>
      <p:sp>
        <p:nvSpPr>
          <p:cNvPr id="159" name="Google Shape;159;p17"/>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Novyy Most Bridge</a:t>
            </a:r>
            <a:r>
              <a:rPr b="1" i="0" lang="no-NO" sz="2000" u="none" cap="none" strike="noStrike">
                <a:solidFill>
                  <a:srgbClr val="000000"/>
                </a:solidFill>
                <a:latin typeface="Arial"/>
                <a:ea typeface="Arial"/>
                <a:cs typeface="Arial"/>
                <a:sym typeface="Arial"/>
              </a:rPr>
              <a:t>, SRN</a:t>
            </a:r>
            <a:endParaRPr/>
          </a:p>
        </p:txBody>
      </p:sp>
      <p:sp>
        <p:nvSpPr>
          <p:cNvPr id="160" name="Google Shape;160;p17"/>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052</a:t>
            </a:r>
            <a:r>
              <a:rPr b="1" i="0" lang="no-NO" sz="1500" u="none" cap="none" strike="noStrike">
                <a:solidFill>
                  <a:srgbClr val="000000"/>
                </a:solidFill>
                <a:latin typeface="Arial"/>
                <a:ea typeface="Arial"/>
                <a:cs typeface="Arial"/>
                <a:sym typeface="Arial"/>
              </a:rPr>
              <a:t>  CATCODE: </a:t>
            </a:r>
            <a:r>
              <a:rPr b="1" lang="no-NO" sz="1500"/>
              <a:t>10</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54.412 E 033 02.395</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161" name="Google Shape;161;p17"/>
          <p:cNvSpPr/>
          <p:nvPr/>
        </p:nvSpPr>
        <p:spPr>
          <a:xfrm>
            <a:off x="10270501" y="895515"/>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62" name="Google Shape;162;p17"/>
          <p:cNvGrpSpPr/>
          <p:nvPr/>
        </p:nvGrpSpPr>
        <p:grpSpPr>
          <a:xfrm rot="-1118417">
            <a:off x="14192959" y="2627964"/>
            <a:ext cx="558921" cy="692742"/>
            <a:chOff x="15526400" y="3343535"/>
            <a:chExt cx="1172983" cy="1324524"/>
          </a:xfrm>
        </p:grpSpPr>
        <p:sp>
          <p:nvSpPr>
            <p:cNvPr id="163" name="Google Shape;163;p17"/>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17"/>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65" name="Google Shape;165;p17"/>
          <p:cNvSpPr/>
          <p:nvPr/>
        </p:nvSpPr>
        <p:spPr>
          <a:xfrm>
            <a:off x="3013400" y="7855650"/>
            <a:ext cx="7062225" cy="1012925"/>
          </a:xfrm>
          <a:custGeom>
            <a:rect b="b" l="l" r="r" t="t"/>
            <a:pathLst>
              <a:path extrusionOk="0" h="40517" w="282489">
                <a:moveTo>
                  <a:pt x="0" y="11255"/>
                </a:moveTo>
                <a:lnTo>
                  <a:pt x="1125" y="40517"/>
                </a:lnTo>
                <a:lnTo>
                  <a:pt x="282489" y="28699"/>
                </a:lnTo>
                <a:lnTo>
                  <a:pt x="280238" y="0"/>
                </a:lnTo>
                <a:close/>
              </a:path>
            </a:pathLst>
          </a:custGeom>
          <a:noFill/>
          <a:ln cap="flat" cmpd="sng" w="28575">
            <a:solidFill>
              <a:schemeClr val="lt1"/>
            </a:solidFill>
            <a:prstDash val="solid"/>
            <a:round/>
            <a:headEnd len="med" w="med" type="none"/>
            <a:tailEnd len="med" w="med" type="none"/>
          </a:ln>
        </p:spPr>
      </p:sp>
      <p:grpSp>
        <p:nvGrpSpPr>
          <p:cNvPr id="166" name="Google Shape;166;p17"/>
          <p:cNvGrpSpPr/>
          <p:nvPr/>
        </p:nvGrpSpPr>
        <p:grpSpPr>
          <a:xfrm>
            <a:off x="0" y="1938472"/>
            <a:ext cx="7933102" cy="4684478"/>
            <a:chOff x="0" y="1938472"/>
            <a:chExt cx="7933102" cy="4684478"/>
          </a:xfrm>
        </p:grpSpPr>
        <p:pic>
          <p:nvPicPr>
            <p:cNvPr id="167" name="Google Shape;167;p17"/>
            <p:cNvPicPr preferRelativeResize="0"/>
            <p:nvPr/>
          </p:nvPicPr>
          <p:blipFill>
            <a:blip r:embed="rId6">
              <a:alphaModFix/>
            </a:blip>
            <a:stretch>
              <a:fillRect/>
            </a:stretch>
          </p:blipFill>
          <p:spPr>
            <a:xfrm>
              <a:off x="0" y="1938472"/>
              <a:ext cx="7933102" cy="4400376"/>
            </a:xfrm>
            <a:prstGeom prst="rect">
              <a:avLst/>
            </a:prstGeom>
            <a:noFill/>
            <a:ln>
              <a:noFill/>
            </a:ln>
          </p:spPr>
        </p:pic>
        <p:sp>
          <p:nvSpPr>
            <p:cNvPr id="168" name="Google Shape;168;p17"/>
            <p:cNvSpPr txBox="1"/>
            <p:nvPr/>
          </p:nvSpPr>
          <p:spPr>
            <a:xfrm>
              <a:off x="3516998" y="6338850"/>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a:t>
              </a:r>
              <a:endParaRPr b="1" i="0" sz="1400" u="none" cap="none" strike="noStrike">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grpSp>
        <p:nvGrpSpPr>
          <p:cNvPr id="173" name="Google Shape;173;p18"/>
          <p:cNvGrpSpPr/>
          <p:nvPr/>
        </p:nvGrpSpPr>
        <p:grpSpPr>
          <a:xfrm>
            <a:off x="1" y="0"/>
            <a:ext cx="15119394" cy="1921616"/>
            <a:chOff x="1" y="-1616"/>
            <a:chExt cx="15119394" cy="1921616"/>
          </a:xfrm>
        </p:grpSpPr>
        <p:sp>
          <p:nvSpPr>
            <p:cNvPr id="174" name="Google Shape;174;p18"/>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18"/>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18"/>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18"/>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18"/>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18"/>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aphicFrame>
        <p:nvGraphicFramePr>
          <p:cNvPr id="180" name="Google Shape;180;p18"/>
          <p:cNvGraphicFramePr/>
          <p:nvPr/>
        </p:nvGraphicFramePr>
        <p:xfrm>
          <a:off x="-25" y="2586435"/>
          <a:ext cx="3000000" cy="3000000"/>
        </p:xfrm>
        <a:graphic>
          <a:graphicData uri="http://schemas.openxmlformats.org/drawingml/2006/table">
            <a:tbl>
              <a:tblPr>
                <a:noFill/>
                <a:tableStyleId>{DBA0DF45-5816-47EA-B53B-4A861EAE3648}</a:tableStyleId>
              </a:tblPr>
              <a:tblGrid>
                <a:gridCol w="1308075"/>
                <a:gridCol w="4072450"/>
                <a:gridCol w="1533375"/>
                <a:gridCol w="1533375"/>
                <a:gridCol w="1533375"/>
                <a:gridCol w="2979300"/>
                <a:gridCol w="1080000"/>
                <a:gridCol w="1080000"/>
              </a:tblGrid>
              <a:tr h="304800">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DPI</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TLE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WARHEAD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GUIDANCE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DESIRED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IMPACT ANGLE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FUZING</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304800">
                <a:tc>
                  <a:txBody>
                    <a:bodyPr/>
                    <a:lstStyle/>
                    <a:p>
                      <a:pPr indent="0" lvl="0" marL="0" marR="0" rtl="0" algn="ctr">
                        <a:lnSpc>
                          <a:spcPct val="100000"/>
                        </a:lnSpc>
                        <a:spcBef>
                          <a:spcPts val="0"/>
                        </a:spcBef>
                        <a:spcAft>
                          <a:spcPts val="0"/>
                        </a:spcAft>
                        <a:buClr>
                          <a:schemeClr val="dk1"/>
                        </a:buClr>
                        <a:buSzPts val="1100"/>
                        <a:buFont typeface="Arial"/>
                        <a:buNone/>
                      </a:pPr>
                      <a:r>
                        <a:rPr lang="no-NO"/>
                        <a:t>DPI</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no-NO"/>
                        <a:t>Novyy Most Bridge</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N/A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30-90?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81" name="Google Shape;181;p18"/>
          <p:cNvSpPr txBox="1"/>
          <p:nvPr/>
        </p:nvSpPr>
        <p:spPr>
          <a:xfrm>
            <a:off x="2444982" y="369662"/>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WEAPONEERING OPTIONS </a:t>
            </a:r>
            <a:r>
              <a:rPr b="1" lang="no-NO" sz="2000"/>
              <a:t>1/1</a:t>
            </a:r>
            <a:endParaRPr/>
          </a:p>
        </p:txBody>
      </p:sp>
      <p:sp>
        <p:nvSpPr>
          <p:cNvPr id="182" name="Google Shape;182;p18"/>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83" name="Google Shape;183;p1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sp>
        <p:nvSpPr>
          <p:cNvPr id="184" name="Google Shape;184;p18"/>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85" name="Google Shape;185;p1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186" name="Google Shape;186;p18"/>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187" name="Google Shape;187;p18"/>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Novyy Most Bridge</a:t>
            </a:r>
            <a:r>
              <a:rPr b="1" i="0" lang="no-NO" sz="2000" u="none" cap="none" strike="noStrike">
                <a:solidFill>
                  <a:srgbClr val="000000"/>
                </a:solidFill>
                <a:latin typeface="Arial"/>
                <a:ea typeface="Arial"/>
                <a:cs typeface="Arial"/>
                <a:sym typeface="Arial"/>
              </a:rPr>
              <a:t>, SRN</a:t>
            </a:r>
            <a:endParaRPr/>
          </a:p>
        </p:txBody>
      </p:sp>
      <p:sp>
        <p:nvSpPr>
          <p:cNvPr id="188" name="Google Shape;188;p18"/>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052</a:t>
            </a:r>
            <a:r>
              <a:rPr b="1" i="0" lang="no-NO" sz="1500" u="none" cap="none" strike="noStrike">
                <a:solidFill>
                  <a:srgbClr val="000000"/>
                </a:solidFill>
                <a:latin typeface="Arial"/>
                <a:ea typeface="Arial"/>
                <a:cs typeface="Arial"/>
                <a:sym typeface="Arial"/>
              </a:rPr>
              <a:t>  CATCODE: </a:t>
            </a:r>
            <a:r>
              <a:rPr b="1" lang="no-NO" sz="1500"/>
              <a:t>10</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54.412 E 033 02.395</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189" name="Google Shape;189;p18"/>
          <p:cNvSpPr/>
          <p:nvPr/>
        </p:nvSpPr>
        <p:spPr>
          <a:xfrm>
            <a:off x="10270501" y="895515"/>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9"/>
          <p:cNvPicPr preferRelativeResize="0"/>
          <p:nvPr/>
        </p:nvPicPr>
        <p:blipFill>
          <a:blip r:embed="rId3">
            <a:alphaModFix/>
          </a:blip>
          <a:stretch>
            <a:fillRect/>
          </a:stretch>
        </p:blipFill>
        <p:spPr>
          <a:xfrm>
            <a:off x="152376" y="2448625"/>
            <a:ext cx="14814599" cy="7615681"/>
          </a:xfrm>
          <a:prstGeom prst="rect">
            <a:avLst/>
          </a:prstGeom>
          <a:noFill/>
          <a:ln>
            <a:noFill/>
          </a:ln>
        </p:spPr>
      </p:pic>
      <p:sp>
        <p:nvSpPr>
          <p:cNvPr id="195" name="Google Shape;195;p19"/>
          <p:cNvSpPr txBox="1"/>
          <p:nvPr/>
        </p:nvSpPr>
        <p:spPr>
          <a:xfrm>
            <a:off x="3186600" y="10141525"/>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o-NO"/>
              <a:t>CDE 2</a:t>
            </a:r>
            <a:endParaRPr b="1" i="0" sz="1400" u="none" cap="none" strike="noStrike">
              <a:solidFill>
                <a:srgbClr val="000000"/>
              </a:solidFill>
              <a:latin typeface="Arial"/>
              <a:ea typeface="Arial"/>
              <a:cs typeface="Arial"/>
              <a:sym typeface="Arial"/>
            </a:endParaRPr>
          </a:p>
        </p:txBody>
      </p:sp>
      <p:sp>
        <p:nvSpPr>
          <p:cNvPr id="196" name="Google Shape;196;p19"/>
          <p:cNvSpPr txBox="1"/>
          <p:nvPr/>
        </p:nvSpPr>
        <p:spPr>
          <a:xfrm>
            <a:off x="0" y="10141525"/>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sp>
        <p:nvSpPr>
          <p:cNvPr id="197" name="Google Shape;197;p19"/>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p:txBody>
      </p:sp>
      <p:graphicFrame>
        <p:nvGraphicFramePr>
          <p:cNvPr id="198" name="Google Shape;198;p19"/>
          <p:cNvGraphicFramePr/>
          <p:nvPr/>
        </p:nvGraphicFramePr>
        <p:xfrm>
          <a:off x="15380413" y="3557998"/>
          <a:ext cx="3000000" cy="3000000"/>
        </p:xfrm>
        <a:graphic>
          <a:graphicData uri="http://schemas.openxmlformats.org/drawingml/2006/table">
            <a:tbl>
              <a:tblPr bandRow="1" firstRow="1">
                <a:noFill/>
                <a:tableStyleId>{1AF12491-233C-4978-AFC1-8984A8E73B25}</a:tableStyleId>
              </a:tblPr>
              <a:tblGrid>
                <a:gridCol w="858675"/>
                <a:gridCol w="1113950"/>
              </a:tblGrid>
              <a:tr h="370850">
                <a:tc>
                  <a:txBody>
                    <a:bodyPr/>
                    <a:lstStyle/>
                    <a:p>
                      <a:pPr indent="0" lvl="0" marL="0" marR="0" rtl="0" algn="ctr">
                        <a:lnSpc>
                          <a:spcPct val="100000"/>
                        </a:lnSpc>
                        <a:spcBef>
                          <a:spcPts val="0"/>
                        </a:spcBef>
                        <a:spcAft>
                          <a:spcPts val="0"/>
                        </a:spcAft>
                        <a:buNone/>
                      </a:pPr>
                      <a:r>
                        <a:rPr b="1" lang="no-NO" sz="1400" u="none" cap="none" strike="noStrike"/>
                        <a:t>METER</a:t>
                      </a:r>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None/>
                      </a:pPr>
                      <a:r>
                        <a:rPr b="1" lang="no-NO" sz="1400" u="none" cap="none" strike="noStrike"/>
                        <a:t>FEET</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lang="no-NO" sz="1400" u="none" cap="none" strike="noStrike"/>
                        <a:t>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165</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75</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246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328</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492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656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820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300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984</a:t>
                      </a:r>
                      <a:endParaRPr/>
                    </a:p>
                  </a:txBody>
                  <a:tcPr marT="45725" marB="45725" marR="91450" marL="91450"/>
                </a:tc>
              </a:tr>
            </a:tbl>
          </a:graphicData>
        </a:graphic>
      </p:graphicFrame>
      <p:sp>
        <p:nvSpPr>
          <p:cNvPr id="199" name="Google Shape;199;p19"/>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00" name="Google Shape;200;p19"/>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01" name="Google Shape;201;p19"/>
          <p:cNvGrpSpPr/>
          <p:nvPr/>
        </p:nvGrpSpPr>
        <p:grpSpPr>
          <a:xfrm>
            <a:off x="1" y="0"/>
            <a:ext cx="15119349" cy="1921524"/>
            <a:chOff x="1" y="-1616"/>
            <a:chExt cx="15119349" cy="1921524"/>
          </a:xfrm>
        </p:grpSpPr>
        <p:sp>
          <p:nvSpPr>
            <p:cNvPr id="202" name="Google Shape;202;p19"/>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19"/>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19"/>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5" name="Google Shape;205;p19"/>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 name="Google Shape;206;p19"/>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19"/>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08" name="Google Shape;208;p19"/>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09" name="Google Shape;209;p19"/>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210" name="Google Shape;210;p19"/>
          <p:cNvSpPr txBox="1"/>
          <p:nvPr/>
        </p:nvSpPr>
        <p:spPr>
          <a:xfrm>
            <a:off x="2429057" y="341867"/>
            <a:ext cx="66865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 ESTIMATION GRAPHIC </a:t>
            </a:r>
            <a:r>
              <a:rPr b="1" lang="no-NO" sz="2000"/>
              <a:t>1/1</a:t>
            </a:r>
            <a:endParaRPr/>
          </a:p>
        </p:txBody>
      </p:sp>
      <p:sp>
        <p:nvSpPr>
          <p:cNvPr id="211" name="Google Shape;211;p19"/>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grpSp>
        <p:nvGrpSpPr>
          <p:cNvPr id="212" name="Google Shape;212;p19"/>
          <p:cNvGrpSpPr/>
          <p:nvPr/>
        </p:nvGrpSpPr>
        <p:grpSpPr>
          <a:xfrm>
            <a:off x="7693697" y="6197485"/>
            <a:ext cx="3937247" cy="3994008"/>
            <a:chOff x="6021186" y="4824155"/>
            <a:chExt cx="5955600" cy="5804400"/>
          </a:xfrm>
        </p:grpSpPr>
        <p:sp>
          <p:nvSpPr>
            <p:cNvPr id="213" name="Google Shape;213;p19"/>
            <p:cNvSpPr/>
            <p:nvPr/>
          </p:nvSpPr>
          <p:spPr>
            <a:xfrm>
              <a:off x="6021186" y="4824155"/>
              <a:ext cx="5955600" cy="580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9"/>
            <p:cNvSpPr/>
            <p:nvPr/>
          </p:nvSpPr>
          <p:spPr>
            <a:xfrm>
              <a:off x="8957439" y="7681340"/>
              <a:ext cx="72900" cy="71400"/>
            </a:xfrm>
            <a:prstGeom prst="ellipse">
              <a:avLst/>
            </a:prstGeom>
            <a:solidFill>
              <a:srgbClr val="000000"/>
            </a:solid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215" name="Google Shape;215;p19"/>
          <p:cNvSpPr txBox="1"/>
          <p:nvPr/>
        </p:nvSpPr>
        <p:spPr>
          <a:xfrm>
            <a:off x="7004825" y="5820563"/>
            <a:ext cx="1109700" cy="26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no-NO" sz="1000"/>
              <a:t>r = 300m</a:t>
            </a:r>
            <a:endParaRPr b="1" i="0" sz="1000" u="none" cap="none" strike="noStrike">
              <a:solidFill>
                <a:srgbClr val="000000"/>
              </a:solidFill>
              <a:latin typeface="Arial"/>
              <a:ea typeface="Arial"/>
              <a:cs typeface="Arial"/>
              <a:sym typeface="Arial"/>
            </a:endParaRPr>
          </a:p>
        </p:txBody>
      </p:sp>
      <p:cxnSp>
        <p:nvCxnSpPr>
          <p:cNvPr id="216" name="Google Shape;216;p19"/>
          <p:cNvCxnSpPr>
            <a:stCxn id="215" idx="2"/>
            <a:endCxn id="213" idx="1"/>
          </p:cNvCxnSpPr>
          <p:nvPr/>
        </p:nvCxnSpPr>
        <p:spPr>
          <a:xfrm>
            <a:off x="7559675" y="6082763"/>
            <a:ext cx="710700" cy="699600"/>
          </a:xfrm>
          <a:prstGeom prst="straightConnector1">
            <a:avLst/>
          </a:prstGeom>
          <a:noFill/>
          <a:ln cap="flat" cmpd="sng" w="28575">
            <a:solidFill>
              <a:srgbClr val="FF0000"/>
            </a:solidFill>
            <a:prstDash val="solid"/>
            <a:round/>
            <a:headEnd len="sm" w="sm" type="none"/>
            <a:tailEnd len="sm" w="sm" type="none"/>
          </a:ln>
        </p:spPr>
      </p:cxnSp>
      <p:sp>
        <p:nvSpPr>
          <p:cNvPr id="217" name="Google Shape;217;p19"/>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Novyy Most Bridge</a:t>
            </a:r>
            <a:r>
              <a:rPr b="1" i="0" lang="no-NO" sz="2000" u="none" cap="none" strike="noStrike">
                <a:solidFill>
                  <a:srgbClr val="000000"/>
                </a:solidFill>
                <a:latin typeface="Arial"/>
                <a:ea typeface="Arial"/>
                <a:cs typeface="Arial"/>
                <a:sym typeface="Arial"/>
              </a:rPr>
              <a:t>, SRN</a:t>
            </a:r>
            <a:endParaRPr/>
          </a:p>
        </p:txBody>
      </p:sp>
      <p:sp>
        <p:nvSpPr>
          <p:cNvPr id="218" name="Google Shape;218;p19"/>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052</a:t>
            </a:r>
            <a:r>
              <a:rPr b="1" i="0" lang="no-NO" sz="1500" u="none" cap="none" strike="noStrike">
                <a:solidFill>
                  <a:srgbClr val="000000"/>
                </a:solidFill>
                <a:latin typeface="Arial"/>
                <a:ea typeface="Arial"/>
                <a:cs typeface="Arial"/>
                <a:sym typeface="Arial"/>
              </a:rPr>
              <a:t>  CATCODE: </a:t>
            </a:r>
            <a:r>
              <a:rPr b="1" lang="no-NO" sz="1500"/>
              <a:t>10</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54.412 E 033 02.395</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219" name="Google Shape;219;p19"/>
          <p:cNvSpPr/>
          <p:nvPr/>
        </p:nvSpPr>
        <p:spPr>
          <a:xfrm>
            <a:off x="10270501" y="895515"/>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20" name="Google Shape;220;p19"/>
          <p:cNvGrpSpPr/>
          <p:nvPr/>
        </p:nvGrpSpPr>
        <p:grpSpPr>
          <a:xfrm rot="-1118417">
            <a:off x="14192959" y="2627964"/>
            <a:ext cx="558921" cy="692742"/>
            <a:chOff x="15526400" y="3343535"/>
            <a:chExt cx="1172983" cy="1324524"/>
          </a:xfrm>
        </p:grpSpPr>
        <p:sp>
          <p:nvSpPr>
            <p:cNvPr id="221" name="Google Shape;221;p19"/>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19"/>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223" name="Google Shape;223;p19"/>
          <p:cNvSpPr/>
          <p:nvPr/>
        </p:nvSpPr>
        <p:spPr>
          <a:xfrm>
            <a:off x="3013400" y="7855650"/>
            <a:ext cx="7062225" cy="1012925"/>
          </a:xfrm>
          <a:custGeom>
            <a:rect b="b" l="l" r="r" t="t"/>
            <a:pathLst>
              <a:path extrusionOk="0" h="40517" w="282489">
                <a:moveTo>
                  <a:pt x="0" y="11255"/>
                </a:moveTo>
                <a:lnTo>
                  <a:pt x="1125" y="40517"/>
                </a:lnTo>
                <a:lnTo>
                  <a:pt x="282489" y="28699"/>
                </a:lnTo>
                <a:lnTo>
                  <a:pt x="280238" y="0"/>
                </a:lnTo>
                <a:close/>
              </a:path>
            </a:pathLst>
          </a:custGeom>
          <a:solidFill>
            <a:srgbClr val="EEEEEE">
              <a:alpha val="39820"/>
            </a:srgbClr>
          </a:solidFill>
          <a:ln cap="flat" cmpd="sng" w="28575">
            <a:solidFill>
              <a:schemeClr val="lt1"/>
            </a:solidFill>
            <a:prstDash val="solid"/>
            <a:round/>
            <a:headEnd len="med" w="med" type="none"/>
            <a:tailEnd len="med" w="med" type="none"/>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aphicFrame>
        <p:nvGraphicFramePr>
          <p:cNvPr id="228" name="Google Shape;228;p20"/>
          <p:cNvGraphicFramePr/>
          <p:nvPr/>
        </p:nvGraphicFramePr>
        <p:xfrm>
          <a:off x="25" y="2625285"/>
          <a:ext cx="3000000" cy="3000000"/>
        </p:xfrm>
        <a:graphic>
          <a:graphicData uri="http://schemas.openxmlformats.org/drawingml/2006/table">
            <a:tbl>
              <a:tblPr>
                <a:noFill/>
                <a:tableStyleId>{DBA0DF45-5816-47EA-B53B-4A861EAE3648}</a:tableStyleId>
              </a:tblPr>
              <a:tblGrid>
                <a:gridCol w="1096550"/>
                <a:gridCol w="2864850"/>
                <a:gridCol w="1228650"/>
                <a:gridCol w="2704075"/>
                <a:gridCol w="2704075"/>
                <a:gridCol w="4521725"/>
              </a:tblGrid>
              <a:tr h="487650">
                <a:tc gridSpan="6">
                  <a:txBody>
                    <a:bodyPr/>
                    <a:lstStyle/>
                    <a:p>
                      <a:pPr indent="0" lvl="0" marL="0" marR="0" rtl="0" algn="ctr">
                        <a:lnSpc>
                          <a:spcPct val="100000"/>
                        </a:lnSpc>
                        <a:spcBef>
                          <a:spcPts val="0"/>
                        </a:spcBef>
                        <a:spcAft>
                          <a:spcPts val="0"/>
                        </a:spcAft>
                        <a:buClr>
                          <a:schemeClr val="dk1"/>
                        </a:buClr>
                        <a:buSzPts val="1100"/>
                        <a:buFont typeface="Arial"/>
                        <a:buNone/>
                      </a:pPr>
                      <a:r>
                        <a:rPr b="1" lang="no-NO" sz="2000" u="none" cap="none" strike="noStrike">
                          <a:solidFill>
                            <a:schemeClr val="dk1"/>
                          </a:solidFill>
                        </a:rPr>
                        <a:t>COLLATERAL DAMAGES WITHIN A 500M RADIUS</a:t>
                      </a:r>
                      <a:endParaRPr b="1" sz="20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hMerge="1"/>
              </a:tr>
              <a:tr h="48765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gridSpan="2">
                  <a:txBody>
                    <a:bodyPr/>
                    <a:lstStyle/>
                    <a:p>
                      <a:pPr indent="0" lvl="0" marL="0" rtl="0" algn="ctr">
                        <a:spcBef>
                          <a:spcPts val="0"/>
                        </a:spcBef>
                        <a:spcAft>
                          <a:spcPts val="0"/>
                        </a:spcAft>
                        <a:buClr>
                          <a:schemeClr val="dk1"/>
                        </a:buClr>
                        <a:buSzPts val="1400"/>
                        <a:buFont typeface="Arial"/>
                        <a:buNone/>
                      </a:pPr>
                      <a:r>
                        <a:rPr lang="no-NO">
                          <a:solidFill>
                            <a:schemeClr val="dk1"/>
                          </a:solidFill>
                        </a:rPr>
                        <a:t>Possible civilian traffic on the bridge</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Potential civilian casualties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rtl="0" algn="ctr">
                        <a:spcBef>
                          <a:spcPts val="0"/>
                        </a:spcBef>
                        <a:spcAft>
                          <a:spcPts val="0"/>
                        </a:spcAft>
                        <a:buClr>
                          <a:schemeClr val="dk1"/>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6">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gridSpan="6">
                  <a:txBody>
                    <a:bodyPr/>
                    <a:lstStyle/>
                    <a:p>
                      <a:pPr indent="0" lvl="0" marL="0" marR="0" rtl="0" algn="ctr">
                        <a:lnSpc>
                          <a:spcPct val="100000"/>
                        </a:lnSpc>
                        <a:spcBef>
                          <a:spcPts val="0"/>
                        </a:spcBef>
                        <a:spcAft>
                          <a:spcPts val="0"/>
                        </a:spcAft>
                        <a:buClr>
                          <a:srgbClr val="000000"/>
                        </a:buClr>
                        <a:buSzPts val="2000"/>
                        <a:buFont typeface="Arial"/>
                        <a:buNone/>
                      </a:pPr>
                      <a:r>
                        <a:rPr b="1" lang="no-NO" sz="2000" u="none" cap="none" strike="noStrike">
                          <a:solidFill>
                            <a:schemeClr val="dk1"/>
                          </a:solidFill>
                        </a:rPr>
                        <a:t>NO STRIKE ENTITIES WITHIN A 500M RADIUS</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NSE ID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29" name="Google Shape;229;p20"/>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30" name="Google Shape;230;p20"/>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31" name="Google Shape;231;p20"/>
          <p:cNvGrpSpPr/>
          <p:nvPr/>
        </p:nvGrpSpPr>
        <p:grpSpPr>
          <a:xfrm>
            <a:off x="1" y="0"/>
            <a:ext cx="15119349" cy="1921524"/>
            <a:chOff x="1" y="-1616"/>
            <a:chExt cx="15119349" cy="1921524"/>
          </a:xfrm>
        </p:grpSpPr>
        <p:sp>
          <p:nvSpPr>
            <p:cNvPr id="232" name="Google Shape;232;p20"/>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3" name="Google Shape;233;p20"/>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20"/>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20"/>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20"/>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20"/>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38" name="Google Shape;238;p20"/>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39" name="Google Shape;239;p20"/>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40" name="Google Shape;240;p20"/>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DAMAGES ESTIMATION </a:t>
            </a:r>
            <a:r>
              <a:rPr b="1" lang="no-NO" sz="2000"/>
              <a:t>1/1</a:t>
            </a:r>
            <a:endParaRPr/>
          </a:p>
        </p:txBody>
      </p:sp>
      <p:sp>
        <p:nvSpPr>
          <p:cNvPr id="241" name="Google Shape;241;p20"/>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242" name="Google Shape;242;p20"/>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Novyy Most Bridge</a:t>
            </a:r>
            <a:r>
              <a:rPr b="1" i="0" lang="no-NO" sz="2000" u="none" cap="none" strike="noStrike">
                <a:solidFill>
                  <a:srgbClr val="000000"/>
                </a:solidFill>
                <a:latin typeface="Arial"/>
                <a:ea typeface="Arial"/>
                <a:cs typeface="Arial"/>
                <a:sym typeface="Arial"/>
              </a:rPr>
              <a:t>, SRN</a:t>
            </a:r>
            <a:endParaRPr/>
          </a:p>
        </p:txBody>
      </p:sp>
      <p:sp>
        <p:nvSpPr>
          <p:cNvPr id="243" name="Google Shape;243;p20"/>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052</a:t>
            </a:r>
            <a:r>
              <a:rPr b="1" i="0" lang="no-NO" sz="1500" u="none" cap="none" strike="noStrike">
                <a:solidFill>
                  <a:srgbClr val="000000"/>
                </a:solidFill>
                <a:latin typeface="Arial"/>
                <a:ea typeface="Arial"/>
                <a:cs typeface="Arial"/>
                <a:sym typeface="Arial"/>
              </a:rPr>
              <a:t>  CATCODE: </a:t>
            </a:r>
            <a:r>
              <a:rPr b="1" lang="no-NO" sz="1500"/>
              <a:t>10</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54.412 E 033 02.395</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244" name="Google Shape;244;p20"/>
          <p:cNvSpPr/>
          <p:nvPr/>
        </p:nvSpPr>
        <p:spPr>
          <a:xfrm>
            <a:off x="10270501" y="895515"/>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1"/>
          <p:cNvSpPr/>
          <p:nvPr/>
        </p:nvSpPr>
        <p:spPr>
          <a:xfrm>
            <a:off x="7941200" y="1907025"/>
            <a:ext cx="7179000" cy="4173600"/>
          </a:xfrm>
          <a:prstGeom prst="rect">
            <a:avLst/>
          </a:prstGeom>
          <a:solidFill>
            <a:srgbClr val="EEEEE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0" name="Google Shape;250;p21"/>
          <p:cNvPicPr preferRelativeResize="0"/>
          <p:nvPr/>
        </p:nvPicPr>
        <p:blipFill>
          <a:blip r:embed="rId3">
            <a:alphaModFix/>
          </a:blip>
          <a:stretch>
            <a:fillRect/>
          </a:stretch>
        </p:blipFill>
        <p:spPr>
          <a:xfrm>
            <a:off x="7940225" y="1981925"/>
            <a:ext cx="7178998" cy="3982092"/>
          </a:xfrm>
          <a:prstGeom prst="rect">
            <a:avLst/>
          </a:prstGeom>
          <a:noFill/>
          <a:ln>
            <a:noFill/>
          </a:ln>
        </p:spPr>
      </p:pic>
      <p:grpSp>
        <p:nvGrpSpPr>
          <p:cNvPr id="251" name="Google Shape;251;p21"/>
          <p:cNvGrpSpPr/>
          <p:nvPr/>
        </p:nvGrpSpPr>
        <p:grpSpPr>
          <a:xfrm>
            <a:off x="1522925" y="4158450"/>
            <a:ext cx="4103108" cy="2016000"/>
            <a:chOff x="3671523" y="6965375"/>
            <a:chExt cx="1459350" cy="2016000"/>
          </a:xfrm>
        </p:grpSpPr>
        <p:sp>
          <p:nvSpPr>
            <p:cNvPr id="252" name="Google Shape;252;p21"/>
            <p:cNvSpPr txBox="1"/>
            <p:nvPr/>
          </p:nvSpPr>
          <p:spPr>
            <a:xfrm>
              <a:off x="3671523" y="6965375"/>
              <a:ext cx="1166100" cy="675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TARGET OBJECTIVE</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DAMAGE/CHANGE ASSESSMENT</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DPI:[SRNTGTXXX]</a:t>
              </a:r>
              <a:endParaRPr b="1" i="0" sz="1400" u="none" cap="none" strike="noStrike">
                <a:solidFill>
                  <a:schemeClr val="dk1"/>
                </a:solidFill>
                <a:latin typeface="Arial"/>
                <a:ea typeface="Arial"/>
                <a:cs typeface="Arial"/>
                <a:sym typeface="Arial"/>
              </a:endParaRPr>
            </a:p>
          </p:txBody>
        </p:sp>
        <p:cxnSp>
          <p:nvCxnSpPr>
            <p:cNvPr id="253" name="Google Shape;253;p21"/>
            <p:cNvCxnSpPr>
              <a:stCxn id="252" idx="2"/>
            </p:cNvCxnSpPr>
            <p:nvPr/>
          </p:nvCxnSpPr>
          <p:spPr>
            <a:xfrm>
              <a:off x="4254573" y="7641275"/>
              <a:ext cx="876300" cy="1340100"/>
            </a:xfrm>
            <a:prstGeom prst="straightConnector1">
              <a:avLst/>
            </a:prstGeom>
            <a:noFill/>
            <a:ln cap="flat" cmpd="sng" w="19050">
              <a:solidFill>
                <a:srgbClr val="000000"/>
              </a:solidFill>
              <a:prstDash val="solid"/>
              <a:round/>
              <a:headEnd len="sm" w="sm" type="none"/>
              <a:tailEnd len="sm" w="sm" type="none"/>
            </a:ln>
          </p:spPr>
        </p:cxnSp>
      </p:grpSp>
      <p:sp>
        <p:nvSpPr>
          <p:cNvPr id="254" name="Google Shape;254;p21"/>
          <p:cNvSpPr txBox="1"/>
          <p:nvPr/>
        </p:nvSpPr>
        <p:spPr>
          <a:xfrm>
            <a:off x="3186600" y="10083157"/>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no-NO" sz="1600" u="none" cap="none" strike="noStrike">
                <a:solidFill>
                  <a:srgbClr val="000000"/>
                </a:solidFill>
                <a:latin typeface="Arial"/>
                <a:ea typeface="Arial"/>
                <a:cs typeface="Arial"/>
                <a:sym typeface="Arial"/>
              </a:rPr>
              <a:t>BDA REMARK: [CLASSIFICATION] [DISSEMINATION]</a:t>
            </a:r>
            <a:r>
              <a:rPr b="1" i="0" lang="no-NO" sz="1400" u="none" cap="none" strike="noStrike">
                <a:solidFill>
                  <a:srgbClr val="000000"/>
                </a:solidFill>
                <a:latin typeface="Arial"/>
                <a:ea typeface="Arial"/>
                <a:cs typeface="Arial"/>
                <a:sym typeface="Arial"/>
              </a:rPr>
              <a:t> </a:t>
            </a:r>
            <a:r>
              <a:rPr b="0" i="0" lang="no-NO" sz="1400" u="none" cap="none" strike="noStrik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b="0" i="0" sz="1400" u="none" cap="none" strike="noStrike">
              <a:solidFill>
                <a:srgbClr val="000000"/>
              </a:solidFill>
              <a:latin typeface="Arial"/>
              <a:ea typeface="Arial"/>
              <a:cs typeface="Arial"/>
              <a:sym typeface="Arial"/>
            </a:endParaRPr>
          </a:p>
        </p:txBody>
      </p:sp>
      <p:sp>
        <p:nvSpPr>
          <p:cNvPr id="255" name="Google Shape;255;p21"/>
          <p:cNvSpPr txBox="1"/>
          <p:nvPr/>
        </p:nvSpPr>
        <p:spPr>
          <a:xfrm>
            <a:off x="11309400"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PRE-STRIKE</a:t>
            </a:r>
            <a:endParaRPr b="1" i="0" sz="1600" u="none" cap="none" strike="noStrike">
              <a:solidFill>
                <a:schemeClr val="dk1"/>
              </a:solidFill>
              <a:latin typeface="Arial"/>
              <a:ea typeface="Arial"/>
              <a:cs typeface="Arial"/>
              <a:sym typeface="Arial"/>
            </a:endParaRPr>
          </a:p>
        </p:txBody>
      </p:sp>
      <p:sp>
        <p:nvSpPr>
          <p:cNvPr id="256" name="Google Shape;256;p21"/>
          <p:cNvSpPr txBox="1"/>
          <p:nvPr/>
        </p:nvSpPr>
        <p:spPr>
          <a:xfrm>
            <a:off x="5392275"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POST-STRIKE</a:t>
            </a:r>
            <a:endParaRPr b="1" i="0" sz="1600" u="none" cap="none" strike="noStrike">
              <a:solidFill>
                <a:schemeClr val="dk1"/>
              </a:solidFill>
              <a:latin typeface="Arial"/>
              <a:ea typeface="Arial"/>
              <a:cs typeface="Arial"/>
              <a:sym typeface="Arial"/>
            </a:endParaRPr>
          </a:p>
        </p:txBody>
      </p:sp>
      <p:sp>
        <p:nvSpPr>
          <p:cNvPr id="257" name="Google Shape;257;p21"/>
          <p:cNvSpPr txBox="1"/>
          <p:nvPr/>
        </p:nvSpPr>
        <p:spPr>
          <a:xfrm>
            <a:off x="0" y="10087583"/>
            <a:ext cx="3186600" cy="61395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sp>
        <p:nvSpPr>
          <p:cNvPr id="258" name="Google Shape;258;p21"/>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59" name="Google Shape;259;p21"/>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60" name="Google Shape;260;p21"/>
          <p:cNvGrpSpPr/>
          <p:nvPr/>
        </p:nvGrpSpPr>
        <p:grpSpPr>
          <a:xfrm>
            <a:off x="1" y="0"/>
            <a:ext cx="15119349" cy="1921524"/>
            <a:chOff x="1" y="-1616"/>
            <a:chExt cx="15119349" cy="1921524"/>
          </a:xfrm>
        </p:grpSpPr>
        <p:sp>
          <p:nvSpPr>
            <p:cNvPr id="261" name="Google Shape;261;p21"/>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21"/>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21"/>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21"/>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21"/>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21"/>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67" name="Google Shape;267;p21"/>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68" name="Google Shape;268;p21"/>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269" name="Google Shape;269;p21"/>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BATTLE DAMAGE ASSESSMENT GRAPHIC 1</a:t>
            </a:r>
            <a:endParaRPr/>
          </a:p>
        </p:txBody>
      </p:sp>
      <p:sp>
        <p:nvSpPr>
          <p:cNvPr id="270" name="Google Shape;270;p21"/>
          <p:cNvSpPr txBox="1"/>
          <p:nvPr/>
        </p:nvSpPr>
        <p:spPr>
          <a:xfrm>
            <a:off x="11347323" y="1112228"/>
            <a:ext cx="3770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a:solidFill>
                  <a:schemeClr val="dk1"/>
                </a:solidFill>
              </a:rPr>
              <a:t>2061-JUL-10</a:t>
            </a:r>
            <a:endParaRPr/>
          </a:p>
        </p:txBody>
      </p:sp>
      <p:sp>
        <p:nvSpPr>
          <p:cNvPr id="271" name="Google Shape;271;p21"/>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Novyy Most Bridge</a:t>
            </a:r>
            <a:r>
              <a:rPr b="1" i="0" lang="no-NO" sz="2000" u="none" cap="none" strike="noStrike">
                <a:solidFill>
                  <a:srgbClr val="000000"/>
                </a:solidFill>
                <a:latin typeface="Arial"/>
                <a:ea typeface="Arial"/>
                <a:cs typeface="Arial"/>
                <a:sym typeface="Arial"/>
              </a:rPr>
              <a:t>, SRN</a:t>
            </a:r>
            <a:endParaRPr/>
          </a:p>
        </p:txBody>
      </p:sp>
      <p:sp>
        <p:nvSpPr>
          <p:cNvPr id="272" name="Google Shape;272;p21"/>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052</a:t>
            </a:r>
            <a:r>
              <a:rPr b="1" i="0" lang="no-NO" sz="1500" u="none" cap="none" strike="noStrike">
                <a:solidFill>
                  <a:srgbClr val="000000"/>
                </a:solidFill>
                <a:latin typeface="Arial"/>
                <a:ea typeface="Arial"/>
                <a:cs typeface="Arial"/>
                <a:sym typeface="Arial"/>
              </a:rPr>
              <a:t>  CATCODE: </a:t>
            </a:r>
            <a:r>
              <a:rPr b="1" lang="no-NO" sz="1500"/>
              <a:t>10</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54.412 E 033 02.395</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solidFill>
                  <a:schemeClr val="dk1"/>
                </a:solidFill>
              </a:rPr>
              <a:t>2011-JUL-10 DOI:2011-JUL-02</a:t>
            </a:r>
            <a:endParaRPr/>
          </a:p>
        </p:txBody>
      </p:sp>
      <p:sp>
        <p:nvSpPr>
          <p:cNvPr id="273" name="Google Shape;273;p21"/>
          <p:cNvSpPr/>
          <p:nvPr/>
        </p:nvSpPr>
        <p:spPr>
          <a:xfrm>
            <a:off x="10270501" y="895515"/>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74" name="Google Shape;274;p21"/>
          <p:cNvGrpSpPr/>
          <p:nvPr/>
        </p:nvGrpSpPr>
        <p:grpSpPr>
          <a:xfrm rot="-1118417">
            <a:off x="14192959" y="2627964"/>
            <a:ext cx="558921" cy="692742"/>
            <a:chOff x="15526400" y="3343535"/>
            <a:chExt cx="1172983" cy="1324524"/>
          </a:xfrm>
        </p:grpSpPr>
        <p:sp>
          <p:nvSpPr>
            <p:cNvPr id="275" name="Google Shape;275;p21"/>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21"/>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